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Ex1.xml" ContentType="application/vnd.ms-office.chartex+xml"/>
  <Override PartName="/ppt/charts/style1.xml" ContentType="application/vnd.ms-office.chartstyle+xml"/>
  <Override PartName="/ppt/charts/colors1.xml" ContentType="application/vnd.ms-office.chartcolorstyle+xml"/>
  <Override PartName="/ppt/charts/chart1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2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3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1.xml" ContentType="application/vnd.openxmlformats-officedocument.themeOverride+xml"/>
  <Override PartName="/ppt/charts/chart4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theme/themeOverride2.xml" ContentType="application/vnd.openxmlformats-officedocument.themeOverride+xml"/>
  <Override PartName="/ppt/charts/chart5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3.xml" ContentType="application/vnd.openxmlformats-officedocument.themeOverride+xml"/>
  <Override PartName="/ppt/charts/chart6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1.xml" ContentType="application/vnd.openxmlformats-officedocument.drawingml.chartshapes+xml"/>
  <Override PartName="/ppt/charts/chart7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8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9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0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drawings/drawing2.xml" ContentType="application/vnd.openxmlformats-officedocument.drawingml.chartshapes+xml"/>
  <Override PartName="/ppt/charts/chart11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2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3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3"/>
  </p:notesMasterIdLst>
  <p:sldIdLst>
    <p:sldId id="256" r:id="rId2"/>
    <p:sldId id="417" r:id="rId3"/>
    <p:sldId id="418" r:id="rId4"/>
    <p:sldId id="403" r:id="rId5"/>
    <p:sldId id="419" r:id="rId6"/>
    <p:sldId id="404" r:id="rId7"/>
    <p:sldId id="420" r:id="rId8"/>
    <p:sldId id="421" r:id="rId9"/>
    <p:sldId id="422" r:id="rId10"/>
    <p:sldId id="423" r:id="rId11"/>
    <p:sldId id="424" r:id="rId12"/>
    <p:sldId id="414" r:id="rId13"/>
    <p:sldId id="415" r:id="rId14"/>
    <p:sldId id="416" r:id="rId15"/>
    <p:sldId id="425" r:id="rId16"/>
    <p:sldId id="426" r:id="rId17"/>
    <p:sldId id="427" r:id="rId18"/>
    <p:sldId id="428" r:id="rId19"/>
    <p:sldId id="429" r:id="rId20"/>
    <p:sldId id="430" r:id="rId21"/>
    <p:sldId id="388" r:id="rId22"/>
  </p:sldIdLst>
  <p:sldSz cx="9144000" cy="6858000" type="screen4x3"/>
  <p:notesSz cx="6761163" cy="994251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Тенюнина Инна Александровна" initials="ТИА" lastIdx="1" clrIdx="0">
    <p:extLst>
      <p:ext uri="{19B8F6BF-5375-455C-9EA6-DF929625EA0E}">
        <p15:presenceInfo xmlns:p15="http://schemas.microsoft.com/office/powerpoint/2012/main" userId="S::i.a.tenyunina@utmn.ru::50b44bdf-cb08-4afd-aec3-9f270a1bb5a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1F1C2"/>
    <a:srgbClr val="FFFF99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31" autoAdjust="0"/>
    <p:restoredTop sz="94188" autoAdjust="0"/>
  </p:normalViewPr>
  <p:slideViewPr>
    <p:cSldViewPr>
      <p:cViewPr varScale="1">
        <p:scale>
          <a:sx n="84" d="100"/>
          <a:sy n="84" d="100"/>
        </p:scale>
        <p:origin x="162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1.xml"/><Relationship Id="rId1" Type="http://schemas.microsoft.com/office/2011/relationships/chartStyle" Target="style11.xml"/><Relationship Id="rId4" Type="http://schemas.openxmlformats.org/officeDocument/2006/relationships/chartUserShapes" Target="../drawings/drawing2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package" Target="../embeddings/Microsoft_Excel_Worksheet5.xlsx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1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&#1044;&#1080;&#1072;&#1075;&#1088;&#1072;&#1084;&#1084;&#1072;%20&#1074;%20Microsoft%20PowerPoint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705</c:v>
                </c:pt>
                <c:pt idx="1">
                  <c:v>652</c:v>
                </c:pt>
                <c:pt idx="2">
                  <c:v>659</c:v>
                </c:pt>
                <c:pt idx="3">
                  <c:v>651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8F-4FA3-A423-E64118F7FD1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9B8F-4FA3-A423-E64118F7FD1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2018-2019</c:v>
                </c:pt>
                <c:pt idx="1">
                  <c:v>2019-2020</c:v>
                </c:pt>
                <c:pt idx="2">
                  <c:v>2020-2021</c:v>
                </c:pt>
                <c:pt idx="3">
                  <c:v>2021-2022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9B8F-4FA3-A423-E64118F7FD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904277184"/>
        <c:axId val="1904255968"/>
      </c:barChart>
      <c:catAx>
        <c:axId val="19042771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4255968"/>
        <c:crosses val="autoZero"/>
        <c:auto val="1"/>
        <c:lblAlgn val="ctr"/>
        <c:lblOffset val="100"/>
        <c:noMultiLvlLbl val="0"/>
      </c:catAx>
      <c:valAx>
        <c:axId val="1904255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42771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kern="1200" spc="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3. Используются ли в вашем вузе современные способы и средства обучения?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1. Рейтинговая система оценки успеваемости студентов в течение учебного года (текущая и промежуточные аттестация)</c:v>
                </c:pt>
                <c:pt idx="1">
                  <c:v>2. Дистанционные образовательные технологии</c:v>
                </c:pt>
                <c:pt idx="2">
                  <c:v>3. Активные и интерактивные формы проведения учебных занятий (диалоговые лекции, деловые игры, дискуссии, МООК, онлайн-курсы и др.)</c:v>
                </c:pt>
                <c:pt idx="3">
                  <c:v>4. Технические средства обучения (учебные аудио-видео средства, Интернет и др.)</c:v>
                </c:pt>
                <c:pt idx="4">
                  <c:v>5. Не используются</c:v>
                </c:pt>
                <c:pt idx="5">
                  <c:v>6. Другие формы</c:v>
                </c:pt>
                <c:pt idx="6">
                  <c:v>7. Деловые игры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67.5</c:v>
                </c:pt>
                <c:pt idx="2">
                  <c:v>15.3</c:v>
                </c:pt>
                <c:pt idx="3">
                  <c:v>17.5</c:v>
                </c:pt>
                <c:pt idx="4">
                  <c:v>0.3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99-415A-BF0A-06609062D79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1. Рейтинговая система оценки успеваемости студентов в течение учебного года (текущая и промежуточные аттестация)</c:v>
                </c:pt>
                <c:pt idx="1">
                  <c:v>2. Дистанционные образовательные технологии</c:v>
                </c:pt>
                <c:pt idx="2">
                  <c:v>3. Активные и интерактивные формы проведения учебных занятий (диалоговые лекции, деловые игры, дискуссии, МООК, онлайн-курсы и др.)</c:v>
                </c:pt>
                <c:pt idx="3">
                  <c:v>4. Технические средства обучения (учебные аудио-видео средства, Интернет и др.)</c:v>
                </c:pt>
                <c:pt idx="4">
                  <c:v>5. Не используются</c:v>
                </c:pt>
                <c:pt idx="5">
                  <c:v>6. Другие формы</c:v>
                </c:pt>
                <c:pt idx="6">
                  <c:v>7. Деловые игры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42</c:v>
                </c:pt>
                <c:pt idx="2">
                  <c:v>31.7</c:v>
                </c:pt>
                <c:pt idx="3">
                  <c:v>25.8</c:v>
                </c:pt>
                <c:pt idx="4">
                  <c:v>2.9</c:v>
                </c:pt>
                <c:pt idx="5">
                  <c:v>0.5</c:v>
                </c:pt>
                <c:pt idx="6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99-415A-BF0A-06609062D79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Лист1!$A$2:$A$8</c:f>
              <c:strCache>
                <c:ptCount val="7"/>
                <c:pt idx="0">
                  <c:v>1. Рейтинговая система оценки успеваемости студентов в течение учебного года (текущая и промежуточные аттестация)</c:v>
                </c:pt>
                <c:pt idx="1">
                  <c:v>2. Дистанционные образовательные технологии</c:v>
                </c:pt>
                <c:pt idx="2">
                  <c:v>3. Активные и интерактивные формы проведения учебных занятий (диалоговые лекции, деловые игры, дискуссии, МООК, онлайн-курсы и др.)</c:v>
                </c:pt>
                <c:pt idx="3">
                  <c:v>4. Технические средства обучения (учебные аудио-видео средства, Интернет и др.)</c:v>
                </c:pt>
                <c:pt idx="4">
                  <c:v>5. Не используются</c:v>
                </c:pt>
                <c:pt idx="5">
                  <c:v>6. Другие формы</c:v>
                </c:pt>
                <c:pt idx="6">
                  <c:v>7. Деловые игры</c:v>
                </c:pt>
              </c:strCache>
            </c:strRef>
          </c:cat>
          <c:val>
            <c:numRef>
              <c:f>Лист1!$D$2:$D$8</c:f>
              <c:numCache>
                <c:formatCode>General</c:formatCode>
                <c:ptCount val="7"/>
                <c:pt idx="0">
                  <c:v>64.400000000000006</c:v>
                </c:pt>
                <c:pt idx="1">
                  <c:v>83.4</c:v>
                </c:pt>
                <c:pt idx="2">
                  <c:v>68.5</c:v>
                </c:pt>
                <c:pt idx="3">
                  <c:v>75.599999999999994</c:v>
                </c:pt>
                <c:pt idx="4">
                  <c:v>1.4</c:v>
                </c:pt>
                <c:pt idx="5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D99-415A-BF0A-06609062D79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510736"/>
        <c:axId val="13509488"/>
      </c:barChart>
      <c:catAx>
        <c:axId val="135107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09488"/>
        <c:crosses val="autoZero"/>
        <c:auto val="1"/>
        <c:lblAlgn val="ctr"/>
        <c:lblOffset val="100"/>
        <c:noMultiLvlLbl val="0"/>
      </c:catAx>
      <c:valAx>
        <c:axId val="135094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1073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lang="ru-RU"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kern="1200" spc="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4. Какие проблемы Вы видите в организации учебного процесса?</a:t>
            </a:r>
          </a:p>
          <a:p>
            <a:pPr>
              <a:defRPr lang="ru-RU">
                <a:solidFill>
                  <a:srgbClr val="0070C0"/>
                </a:solidFill>
              </a:defRPr>
            </a:pPr>
            <a:r>
              <a:rPr lang="ru-RU" sz="1400" b="0" i="0" u="none" strike="noStrike" kern="1200" spc="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(выберите, пожалуйста, не более 3-хвариантов)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ru-RU"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8.1980269707665851E-2"/>
          <c:y val="0.13256862745098039"/>
          <c:w val="0.8864105348900353"/>
          <c:h val="0.44035139725181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PowerPoint]Лист6'!$H$3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PowerPoint]Лист6'!$G$4:$G$10</c:f>
              <c:strCache>
                <c:ptCount val="7"/>
                <c:pt idx="0">
                  <c:v>1. Проблем нет</c:v>
                </c:pt>
                <c:pt idx="1">
                  <c:v>2. Несоответствие изучаемых дисциплин получаемой специальности</c:v>
                </c:pt>
                <c:pt idx="2">
                  <c:v>3. Недостаточное количество выделяемых часов для значимых предметов</c:v>
                </c:pt>
                <c:pt idx="3">
                  <c:v>4. Перегруженность аудиторными занятиями</c:v>
                </c:pt>
                <c:pt idx="4">
                  <c:v>5. Организация и проведение практик</c:v>
                </c:pt>
                <c:pt idx="5">
                  <c:v>6. Качество преподавания</c:v>
                </c:pt>
                <c:pt idx="6">
                  <c:v>7. Организация приема зачетов и экзаменов</c:v>
                </c:pt>
              </c:strCache>
            </c:strRef>
          </c:cat>
          <c:val>
            <c:numRef>
              <c:f>'[Диаграмма в Microsoft PowerPoint]Лист6'!$H$4:$H$10</c:f>
              <c:numCache>
                <c:formatCode>General</c:formatCode>
                <c:ptCount val="7"/>
                <c:pt idx="0">
                  <c:v>365</c:v>
                </c:pt>
                <c:pt idx="1">
                  <c:v>91</c:v>
                </c:pt>
                <c:pt idx="2">
                  <c:v>136</c:v>
                </c:pt>
                <c:pt idx="3">
                  <c:v>110</c:v>
                </c:pt>
                <c:pt idx="4">
                  <c:v>69</c:v>
                </c:pt>
                <c:pt idx="5">
                  <c:v>39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FF3-4B5F-8F15-467703C2DEE9}"/>
            </c:ext>
          </c:extLst>
        </c:ser>
        <c:ser>
          <c:idx val="1"/>
          <c:order val="1"/>
          <c:tx>
            <c:strRef>
              <c:f>'[Диаграмма в Microsoft PowerPoint]Лист6'!$I$3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PowerPoint]Лист6'!$G$4:$G$10</c:f>
              <c:strCache>
                <c:ptCount val="7"/>
                <c:pt idx="0">
                  <c:v>1. Проблем нет</c:v>
                </c:pt>
                <c:pt idx="1">
                  <c:v>2. Несоответствие изучаемых дисциплин получаемой специальности</c:v>
                </c:pt>
                <c:pt idx="2">
                  <c:v>3. Недостаточное количество выделяемых часов для значимых предметов</c:v>
                </c:pt>
                <c:pt idx="3">
                  <c:v>4. Перегруженность аудиторными занятиями</c:v>
                </c:pt>
                <c:pt idx="4">
                  <c:v>5. Организация и проведение практик</c:v>
                </c:pt>
                <c:pt idx="5">
                  <c:v>6. Качество преподавания</c:v>
                </c:pt>
                <c:pt idx="6">
                  <c:v>7. Организация приема зачетов и экзаменов</c:v>
                </c:pt>
              </c:strCache>
            </c:strRef>
          </c:cat>
          <c:val>
            <c:numRef>
              <c:f>'[Диаграмма в Microsoft PowerPoint]Лист6'!$I$4:$I$10</c:f>
              <c:numCache>
                <c:formatCode>General</c:formatCode>
                <c:ptCount val="7"/>
                <c:pt idx="0">
                  <c:v>407</c:v>
                </c:pt>
                <c:pt idx="1">
                  <c:v>89</c:v>
                </c:pt>
                <c:pt idx="2">
                  <c:v>116</c:v>
                </c:pt>
                <c:pt idx="3">
                  <c:v>126</c:v>
                </c:pt>
                <c:pt idx="4">
                  <c:v>81</c:v>
                </c:pt>
                <c:pt idx="5">
                  <c:v>44</c:v>
                </c:pt>
                <c:pt idx="6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FF3-4B5F-8F15-467703C2DEE9}"/>
            </c:ext>
          </c:extLst>
        </c:ser>
        <c:ser>
          <c:idx val="2"/>
          <c:order val="2"/>
          <c:tx>
            <c:strRef>
              <c:f>'[Диаграмма в Microsoft PowerPoint]Лист6'!$J$3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в Microsoft PowerPoint]Лист6'!$G$4:$G$10</c:f>
              <c:strCache>
                <c:ptCount val="7"/>
                <c:pt idx="0">
                  <c:v>1. Проблем нет</c:v>
                </c:pt>
                <c:pt idx="1">
                  <c:v>2. Несоответствие изучаемых дисциплин получаемой специальности</c:v>
                </c:pt>
                <c:pt idx="2">
                  <c:v>3. Недостаточное количество выделяемых часов для значимых предметов</c:v>
                </c:pt>
                <c:pt idx="3">
                  <c:v>4. Перегруженность аудиторными занятиями</c:v>
                </c:pt>
                <c:pt idx="4">
                  <c:v>5. Организация и проведение практик</c:v>
                </c:pt>
                <c:pt idx="5">
                  <c:v>6. Качество преподавания</c:v>
                </c:pt>
                <c:pt idx="6">
                  <c:v>7. Организация приема зачетов и экзаменов</c:v>
                </c:pt>
              </c:strCache>
            </c:strRef>
          </c:cat>
          <c:val>
            <c:numRef>
              <c:f>'[Диаграмма в Microsoft PowerPoint]Лист6'!$J$4:$J$10</c:f>
              <c:numCache>
                <c:formatCode>General</c:formatCode>
                <c:ptCount val="7"/>
                <c:pt idx="0">
                  <c:v>410</c:v>
                </c:pt>
                <c:pt idx="1">
                  <c:v>56</c:v>
                </c:pt>
                <c:pt idx="2">
                  <c:v>107</c:v>
                </c:pt>
                <c:pt idx="3">
                  <c:v>100</c:v>
                </c:pt>
                <c:pt idx="4">
                  <c:v>67</c:v>
                </c:pt>
                <c:pt idx="5">
                  <c:v>49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FF3-4B5F-8F15-467703C2DEE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95976872"/>
        <c:axId val="295977200"/>
      </c:barChart>
      <c:catAx>
        <c:axId val="2959768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5977200"/>
        <c:crosses val="autoZero"/>
        <c:auto val="1"/>
        <c:lblAlgn val="ctr"/>
        <c:lblOffset val="100"/>
        <c:noMultiLvlLbl val="0"/>
      </c:catAx>
      <c:valAx>
        <c:axId val="2959772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95976872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4419879627115577"/>
          <c:y val="0.1884801605681643"/>
          <c:w val="0.50815413159561951"/>
          <c:h val="4.485317276516905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lang="ru-RU" sz="1400" b="0" i="0" u="none" strike="noStrike" kern="1200" spc="0" baseline="0">
                <a:solidFill>
                  <a:srgbClr val="0070C0"/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kern="1200" spc="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4. Какие проблемы Вы видите в организации учебного процесса?</a:t>
            </a:r>
          </a:p>
          <a:p>
            <a:pPr algn="ctr" rtl="0">
              <a:defRPr lang="ru-RU">
                <a:solidFill>
                  <a:srgbClr val="0070C0"/>
                </a:solidFill>
              </a:defRPr>
            </a:pPr>
            <a:r>
              <a:rPr lang="ru-RU" sz="1400" b="0" i="0" u="none" strike="noStrike" kern="1200" spc="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(выберите, пожалуйста, не более 3-х вариантов), %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lang="ru-RU" sz="1400" b="0" i="0" u="none" strike="noStrike" kern="1200" spc="0" baseline="0">
              <a:solidFill>
                <a:srgbClr val="0070C0"/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9.0168567291157575E-2"/>
          <c:y val="0.13381494309747649"/>
          <c:w val="0.87822223730654358"/>
          <c:h val="0.435089980402622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2 в Microsoft PowerPoint]Лист6'!$M$3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2 в Microsoft PowerPoint]Лист6'!$L$4:$L$11</c:f>
              <c:strCache>
                <c:ptCount val="7"/>
                <c:pt idx="0">
                  <c:v>1. Проблем нет</c:v>
                </c:pt>
                <c:pt idx="1">
                  <c:v>2. Несоответствие изучаемых дисциплин получаемой специальности</c:v>
                </c:pt>
                <c:pt idx="2">
                  <c:v>3. Недостаточное количество выделяемых часов для значимых предметов</c:v>
                </c:pt>
                <c:pt idx="3">
                  <c:v>4. Перегруженность аудиторными занятиями</c:v>
                </c:pt>
                <c:pt idx="4">
                  <c:v>5. Организация и проведение практик</c:v>
                </c:pt>
                <c:pt idx="5">
                  <c:v>6. Качество преподавания</c:v>
                </c:pt>
                <c:pt idx="6">
                  <c:v>7. Организация приема зачетов и экзаменов</c:v>
                </c:pt>
              </c:strCache>
            </c:strRef>
          </c:cat>
          <c:val>
            <c:numRef>
              <c:f>'[Диаграмма 2 в Microsoft PowerPoint]Лист6'!$M$4:$M$11</c:f>
              <c:numCache>
                <c:formatCode>General</c:formatCode>
                <c:ptCount val="8"/>
                <c:pt idx="0">
                  <c:v>57.7</c:v>
                </c:pt>
                <c:pt idx="1">
                  <c:v>14.4</c:v>
                </c:pt>
                <c:pt idx="2">
                  <c:v>21.5</c:v>
                </c:pt>
                <c:pt idx="3">
                  <c:v>17.399999999999999</c:v>
                </c:pt>
                <c:pt idx="4">
                  <c:v>10.9</c:v>
                </c:pt>
                <c:pt idx="5">
                  <c:v>6.2</c:v>
                </c:pt>
                <c:pt idx="6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03-4A13-B69A-AD70B7925AC1}"/>
            </c:ext>
          </c:extLst>
        </c:ser>
        <c:ser>
          <c:idx val="1"/>
          <c:order val="1"/>
          <c:tx>
            <c:strRef>
              <c:f>'[Диаграмма 2 в Microsoft PowerPoint]Лист6'!$N$3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2 в Microsoft PowerPoint]Лист6'!$L$4:$L$11</c:f>
              <c:strCache>
                <c:ptCount val="7"/>
                <c:pt idx="0">
                  <c:v>1. Проблем нет</c:v>
                </c:pt>
                <c:pt idx="1">
                  <c:v>2. Несоответствие изучаемых дисциплин получаемой специальности</c:v>
                </c:pt>
                <c:pt idx="2">
                  <c:v>3. Недостаточное количество выделяемых часов для значимых предметов</c:v>
                </c:pt>
                <c:pt idx="3">
                  <c:v>4. Перегруженность аудиторными занятиями</c:v>
                </c:pt>
                <c:pt idx="4">
                  <c:v>5. Организация и проведение практик</c:v>
                </c:pt>
                <c:pt idx="5">
                  <c:v>6. Качество преподавания</c:v>
                </c:pt>
                <c:pt idx="6">
                  <c:v>7. Организация приема зачетов и экзаменов</c:v>
                </c:pt>
              </c:strCache>
            </c:strRef>
          </c:cat>
          <c:val>
            <c:numRef>
              <c:f>'[Диаграмма 2 в Microsoft PowerPoint]Лист6'!$N$4:$N$11</c:f>
              <c:numCache>
                <c:formatCode>General</c:formatCode>
                <c:ptCount val="8"/>
                <c:pt idx="0">
                  <c:v>61.8</c:v>
                </c:pt>
                <c:pt idx="1">
                  <c:v>13.5</c:v>
                </c:pt>
                <c:pt idx="2">
                  <c:v>17.600000000000001</c:v>
                </c:pt>
                <c:pt idx="3">
                  <c:v>19.100000000000001</c:v>
                </c:pt>
                <c:pt idx="4">
                  <c:v>12.3</c:v>
                </c:pt>
                <c:pt idx="5">
                  <c:v>6.7</c:v>
                </c:pt>
                <c:pt idx="6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03-4A13-B69A-AD70B7925AC1}"/>
            </c:ext>
          </c:extLst>
        </c:ser>
        <c:ser>
          <c:idx val="2"/>
          <c:order val="2"/>
          <c:tx>
            <c:strRef>
              <c:f>'[Диаграмма 2 в Microsoft PowerPoint]Лист6'!$O$3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2 в Microsoft PowerPoint]Лист6'!$L$4:$L$11</c:f>
              <c:strCache>
                <c:ptCount val="7"/>
                <c:pt idx="0">
                  <c:v>1. Проблем нет</c:v>
                </c:pt>
                <c:pt idx="1">
                  <c:v>2. Несоответствие изучаемых дисциплин получаемой специальности</c:v>
                </c:pt>
                <c:pt idx="2">
                  <c:v>3. Недостаточное количество выделяемых часов для значимых предметов</c:v>
                </c:pt>
                <c:pt idx="3">
                  <c:v>4. Перегруженность аудиторными занятиями</c:v>
                </c:pt>
                <c:pt idx="4">
                  <c:v>5. Организация и проведение практик</c:v>
                </c:pt>
                <c:pt idx="5">
                  <c:v>6. Качество преподавания</c:v>
                </c:pt>
                <c:pt idx="6">
                  <c:v>7. Организация приема зачетов и экзаменов</c:v>
                </c:pt>
              </c:strCache>
            </c:strRef>
          </c:cat>
          <c:val>
            <c:numRef>
              <c:f>'[Диаграмма 2 в Microsoft PowerPoint]Лист6'!$O$4:$O$11</c:f>
              <c:numCache>
                <c:formatCode>General</c:formatCode>
                <c:ptCount val="8"/>
                <c:pt idx="0">
                  <c:v>63</c:v>
                </c:pt>
                <c:pt idx="1">
                  <c:v>8.6</c:v>
                </c:pt>
                <c:pt idx="2">
                  <c:v>16.399999999999999</c:v>
                </c:pt>
                <c:pt idx="3">
                  <c:v>15.4</c:v>
                </c:pt>
                <c:pt idx="4">
                  <c:v>10.3</c:v>
                </c:pt>
                <c:pt idx="5">
                  <c:v>7.5</c:v>
                </c:pt>
                <c:pt idx="6">
                  <c:v>4.5999999999999996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03-4A13-B69A-AD70B7925A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6626168"/>
        <c:axId val="416624856"/>
      </c:barChart>
      <c:catAx>
        <c:axId val="416626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6624856"/>
        <c:crosses val="autoZero"/>
        <c:auto val="1"/>
        <c:lblAlgn val="ctr"/>
        <c:lblOffset val="100"/>
        <c:noMultiLvlLbl val="0"/>
      </c:catAx>
      <c:valAx>
        <c:axId val="416624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16626168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3270454339759251"/>
          <c:y val="0.20460144856954732"/>
          <c:w val="0.50815413159561951"/>
          <c:h val="3.339954103955709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0070C0"/>
                </a:solidFill>
              </a:rPr>
              <a:t>5.</a:t>
            </a:r>
            <a:r>
              <a:rPr lang="ru-RU" baseline="0" dirty="0">
                <a:solidFill>
                  <a:srgbClr val="0070C0"/>
                </a:solidFill>
              </a:rPr>
              <a:t> При реализации образовательного процесса с использованием дистанционных образовательных технологий, что, на Ваш взгляд, должно быть улучшено? </a:t>
            </a:r>
            <a:endParaRPr lang="ru-RU" dirty="0">
              <a:solidFill>
                <a:srgbClr val="0070C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'[Диаграмма 3 в Microsoft PowerPoint]Лист4'!$C$4</c:f>
              <c:strCache>
                <c:ptCount val="1"/>
                <c:pt idx="0">
                  <c:v>Количество человек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3 в Microsoft PowerPoint]Лист4'!$B$5:$B$13</c:f>
              <c:strCache>
                <c:ptCount val="9"/>
                <c:pt idx="0">
                  <c:v>1. Доступ к сети Интернет</c:v>
                </c:pt>
                <c:pt idx="1">
                  <c:v>2. Объем консультаций преподавателей</c:v>
                </c:pt>
                <c:pt idx="2">
                  <c:v>3. Самостоятельная работа в аудитории под контролем преподавателей</c:v>
                </c:pt>
                <c:pt idx="3">
                  <c:v>4. Техническое оснащение аудиторий</c:v>
                </c:pt>
                <c:pt idx="4">
                  <c:v>5. Качество преподавания</c:v>
                </c:pt>
                <c:pt idx="5">
                  <c:v>6. Система оценивания</c:v>
                </c:pt>
                <c:pt idx="6">
                  <c:v>7. Программное обеспечение</c:v>
                </c:pt>
                <c:pt idx="7">
                  <c:v>8. Ничего</c:v>
                </c:pt>
                <c:pt idx="8">
                  <c:v>9. Другое, (укажите что)</c:v>
                </c:pt>
              </c:strCache>
            </c:strRef>
          </c:cat>
          <c:val>
            <c:numRef>
              <c:f>'[Диаграмма 3 в Microsoft PowerPoint]Лист4'!$C$5:$C$13</c:f>
              <c:numCache>
                <c:formatCode>General</c:formatCode>
                <c:ptCount val="9"/>
                <c:pt idx="0">
                  <c:v>287</c:v>
                </c:pt>
                <c:pt idx="1">
                  <c:v>52</c:v>
                </c:pt>
                <c:pt idx="2">
                  <c:v>42</c:v>
                </c:pt>
                <c:pt idx="3">
                  <c:v>274</c:v>
                </c:pt>
                <c:pt idx="4">
                  <c:v>84</c:v>
                </c:pt>
                <c:pt idx="5">
                  <c:v>119</c:v>
                </c:pt>
                <c:pt idx="6">
                  <c:v>173</c:v>
                </c:pt>
                <c:pt idx="7">
                  <c:v>4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37-4B96-9080-371285F930EF}"/>
            </c:ext>
          </c:extLst>
        </c:ser>
        <c:ser>
          <c:idx val="1"/>
          <c:order val="1"/>
          <c:tx>
            <c:strRef>
              <c:f>'[Диаграмма 3 в Microsoft PowerPoint]Лист4'!$D$4</c:f>
              <c:strCache>
                <c:ptCount val="1"/>
                <c:pt idx="0">
                  <c:v>%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'[Диаграмма 3 в Microsoft PowerPoint]Лист4'!$B$5:$B$13</c:f>
              <c:strCache>
                <c:ptCount val="9"/>
                <c:pt idx="0">
                  <c:v>1. Доступ к сети Интернет</c:v>
                </c:pt>
                <c:pt idx="1">
                  <c:v>2. Объем консультаций преподавателей</c:v>
                </c:pt>
                <c:pt idx="2">
                  <c:v>3. Самостоятельная работа в аудитории под контролем преподавателей</c:v>
                </c:pt>
                <c:pt idx="3">
                  <c:v>4. Техническое оснащение аудиторий</c:v>
                </c:pt>
                <c:pt idx="4">
                  <c:v>5. Качество преподавания</c:v>
                </c:pt>
                <c:pt idx="5">
                  <c:v>6. Система оценивания</c:v>
                </c:pt>
                <c:pt idx="6">
                  <c:v>7. Программное обеспечение</c:v>
                </c:pt>
                <c:pt idx="7">
                  <c:v>8. Ничего</c:v>
                </c:pt>
                <c:pt idx="8">
                  <c:v>9. Другое, (укажите что)</c:v>
                </c:pt>
              </c:strCache>
            </c:strRef>
          </c:cat>
          <c:val>
            <c:numRef>
              <c:f>'[Диаграмма 3 в Microsoft PowerPoint]Лист4'!$D$5:$D$13</c:f>
              <c:numCache>
                <c:formatCode>General</c:formatCode>
                <c:ptCount val="9"/>
                <c:pt idx="0">
                  <c:v>44.1</c:v>
                </c:pt>
                <c:pt idx="1">
                  <c:v>8</c:v>
                </c:pt>
                <c:pt idx="2">
                  <c:v>6.5</c:v>
                </c:pt>
                <c:pt idx="3">
                  <c:v>42.1</c:v>
                </c:pt>
                <c:pt idx="4">
                  <c:v>12.9</c:v>
                </c:pt>
                <c:pt idx="5">
                  <c:v>18.3</c:v>
                </c:pt>
                <c:pt idx="6">
                  <c:v>26.6</c:v>
                </c:pt>
                <c:pt idx="7">
                  <c:v>0.6</c:v>
                </c:pt>
                <c:pt idx="8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37-4B96-9080-371285F930E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459952"/>
        <c:axId val="75456344"/>
      </c:barChart>
      <c:catAx>
        <c:axId val="7545995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456344"/>
        <c:crosses val="autoZero"/>
        <c:auto val="1"/>
        <c:lblAlgn val="ctr"/>
        <c:lblOffset val="100"/>
        <c:noMultiLvlLbl val="0"/>
      </c:catAx>
      <c:valAx>
        <c:axId val="75456344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459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/>
              <a:t>Контингент обучающихся_ОФО_14.06.2022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3"/>
                <c:pt idx="0">
                  <c:v>ОФО</c:v>
                </c:pt>
                <c:pt idx="1">
                  <c:v>ЗФО</c:v>
                </c:pt>
                <c:pt idx="2">
                  <c:v>Всего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819</c:v>
                </c:pt>
                <c:pt idx="1">
                  <c:v>524</c:v>
                </c:pt>
                <c:pt idx="2">
                  <c:v>1343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0E5-4225-AC89-32D60FEA95A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ОФО</c:v>
                </c:pt>
                <c:pt idx="1">
                  <c:v>ЗФО</c:v>
                </c:pt>
                <c:pt idx="2">
                  <c:v>Всего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D0E5-4225-AC89-32D60FEA95AB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Столбец2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3"/>
                <c:pt idx="0">
                  <c:v>ОФО</c:v>
                </c:pt>
                <c:pt idx="1">
                  <c:v>ЗФО</c:v>
                </c:pt>
                <c:pt idx="2">
                  <c:v>Всего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2-D0E5-4225-AC89-32D60FEA95A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1906920496"/>
        <c:axId val="1906922576"/>
      </c:barChart>
      <c:catAx>
        <c:axId val="190692049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6922576"/>
        <c:crosses val="autoZero"/>
        <c:auto val="1"/>
        <c:lblAlgn val="ctr"/>
        <c:lblOffset val="100"/>
        <c:noMultiLvlLbl val="0"/>
      </c:catAx>
      <c:valAx>
        <c:axId val="1906922576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069204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1. Оцените, пожалуйста, качество преподавания в филиале по разделам</a:t>
            </a:r>
          </a:p>
          <a:p>
            <a:pPr marL="0" indent="0">
              <a:buNone/>
              <a:defRPr/>
            </a:pPr>
            <a:r>
              <a:rPr lang="ru-RU" sz="1400" dirty="0">
                <a:solidFill>
                  <a:schemeClr val="accent1">
                    <a:lumMod val="75000"/>
                  </a:schemeClr>
                </a:solidFill>
              </a:rPr>
              <a:t> (2020-2021) 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Лист1!$B$7</c:f>
              <c:strCache>
                <c:ptCount val="1"/>
                <c:pt idx="0">
                  <c:v>Учебные дисциплины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463/70%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E980-4A79-BAFF-4E0260BEF0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188/28%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E980-4A79-BAFF-4E0260BEF03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6/1%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E980-4A79-BAFF-4E0260BEF03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 dirty="0"/>
                      <a:t>2/0,3%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E980-4A79-BAFF-4E0260BEF0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Лист1!$C$6:$F$6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Лист1!$C$7:$F$7</c:f>
              <c:numCache>
                <c:formatCode>0</c:formatCode>
                <c:ptCount val="4"/>
                <c:pt idx="0">
                  <c:v>463</c:v>
                </c:pt>
                <c:pt idx="1">
                  <c:v>188</c:v>
                </c:pt>
                <c:pt idx="2">
                  <c:v>6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AC-40C4-BBB7-E66D1B298992}"/>
            </c:ext>
          </c:extLst>
        </c:ser>
        <c:ser>
          <c:idx val="1"/>
          <c:order val="1"/>
          <c:tx>
            <c:strRef>
              <c:f>Лист1!$B$8</c:f>
              <c:strCache>
                <c:ptCount val="1"/>
                <c:pt idx="0">
                  <c:v>Учебная и производственная практика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397/60%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E980-4A79-BAFF-4E0260BEF037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226/34%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E980-4A79-BAFF-4E0260BEF037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27/4%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E980-4A79-BAFF-4E0260BEF037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9/1,4%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E980-4A79-BAFF-4E0260BEF03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Лист1!$C$6:$F$6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Лист1!$C$8:$F$8</c:f>
              <c:numCache>
                <c:formatCode>0</c:formatCode>
                <c:ptCount val="4"/>
                <c:pt idx="0">
                  <c:v>397</c:v>
                </c:pt>
                <c:pt idx="1">
                  <c:v>226</c:v>
                </c:pt>
                <c:pt idx="2">
                  <c:v>27</c:v>
                </c:pt>
                <c:pt idx="3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AC-40C4-BBB7-E66D1B2989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6993200"/>
        <c:axId val="616986968"/>
      </c:barChart>
      <c:catAx>
        <c:axId val="6169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986968"/>
        <c:crosses val="autoZero"/>
        <c:auto val="1"/>
        <c:lblAlgn val="ctr"/>
        <c:lblOffset val="100"/>
        <c:noMultiLvlLbl val="0"/>
      </c:catAx>
      <c:valAx>
        <c:axId val="616986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9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indent="0" algn="ctr" rtl="0">
              <a:buNone/>
              <a:defRPr lang="ru-RU" sz="1400" b="0" i="0" u="none" strike="noStrike" kern="1200" spc="0" baseline="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kern="1200" spc="0" baseline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1. Оцените, пожалуйста, качество преподавания в филиале по разделам</a:t>
            </a:r>
          </a:p>
          <a:p>
            <a:pPr marL="0" indent="0" algn="ctr" rtl="0">
              <a:buNone/>
              <a:defRPr lang="ru-RU">
                <a:solidFill>
                  <a:schemeClr val="accent1">
                    <a:lumMod val="75000"/>
                  </a:schemeClr>
                </a:solidFill>
              </a:defRPr>
            </a:pPr>
            <a:r>
              <a:rPr lang="ru-RU" sz="1400" b="0" i="0" u="none" strike="noStrike" kern="1200" spc="0" baseline="0" dirty="0">
                <a:solidFill>
                  <a:srgbClr val="00B050"/>
                </a:solidFill>
                <a:latin typeface="+mn-lt"/>
                <a:ea typeface="+mn-ea"/>
                <a:cs typeface="+mn-cs"/>
              </a:rPr>
              <a:t> (2019-2020)</a:t>
            </a:r>
          </a:p>
        </c:rich>
      </c:tx>
      <c:layout>
        <c:manualLayout>
          <c:xMode val="edge"/>
          <c:yMode val="edge"/>
          <c:x val="0.14123009623797023"/>
          <c:y val="1.851851176782160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 algn="ctr" rtl="0">
            <a:buNone/>
            <a:defRPr lang="ru-RU" sz="1400" b="0" i="0" u="none" strike="noStrike" kern="1200" spc="0" baseline="0">
              <a:solidFill>
                <a:schemeClr val="accent1">
                  <a:lumMod val="7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4.0522434695663044E-2"/>
          <c:y val="0.24157398601123287"/>
          <c:w val="0.92922432398121113"/>
          <c:h val="0.5358641237007423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Лист1!$B$19</c:f>
              <c:strCache>
                <c:ptCount val="1"/>
                <c:pt idx="0">
                  <c:v>Учебные дисциплины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442/70%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B6C-4545-9ECE-29C7A58FA9A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185/29%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B6C-4545-9ECE-29C7A58FA9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5/1%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B6C-4545-9ECE-29C7A58FA9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1/0,2%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B6C-4545-9ECE-29C7A58FA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Лист1!$C$18:$F$18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Лист1!$C$19:$F$19</c:f>
              <c:numCache>
                <c:formatCode>General</c:formatCode>
                <c:ptCount val="4"/>
                <c:pt idx="0">
                  <c:v>442</c:v>
                </c:pt>
                <c:pt idx="1">
                  <c:v>185</c:v>
                </c:pt>
                <c:pt idx="2">
                  <c:v>5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DA-46E7-97C3-5EEBEE18DE64}"/>
            </c:ext>
          </c:extLst>
        </c:ser>
        <c:ser>
          <c:idx val="1"/>
          <c:order val="1"/>
          <c:tx>
            <c:strRef>
              <c:f>Лист1!$B$20</c:f>
              <c:strCache>
                <c:ptCount val="1"/>
                <c:pt idx="0">
                  <c:v>Учебная и производственная практика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408/64%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6C-4545-9ECE-29C7A58FA9AC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204/32%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6C-4545-9ECE-29C7A58FA9AC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17/2,7%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6C-4545-9ECE-29C7A58FA9AC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4,0,6%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6C-4545-9ECE-29C7A58FA9A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Лист1!$C$18:$F$18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Лист1!$C$20:$F$20</c:f>
              <c:numCache>
                <c:formatCode>General</c:formatCode>
                <c:ptCount val="4"/>
                <c:pt idx="0">
                  <c:v>408</c:v>
                </c:pt>
                <c:pt idx="1">
                  <c:v>204</c:v>
                </c:pt>
                <c:pt idx="2">
                  <c:v>17</c:v>
                </c:pt>
                <c:pt idx="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DA-46E7-97C3-5EEBEE18DE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57290664"/>
        <c:axId val="557291648"/>
      </c:barChart>
      <c:catAx>
        <c:axId val="557290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7291648"/>
        <c:crosses val="autoZero"/>
        <c:auto val="1"/>
        <c:lblAlgn val="ctr"/>
        <c:lblOffset val="100"/>
        <c:noMultiLvlLbl val="0"/>
      </c:catAx>
      <c:valAx>
        <c:axId val="55729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557290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613198350206224"/>
          <c:y val="0.84148456092922563"/>
          <c:w val="0.48043444569428823"/>
          <c:h val="0.1222835343395722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indent="0">
              <a:buNone/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1. Оцените, пожалуйста, качество преподавания в филиале по разделам</a:t>
            </a:r>
          </a:p>
          <a:p>
            <a:pPr marL="0" indent="0">
              <a:buNone/>
              <a:defRPr/>
            </a:pPr>
            <a:r>
              <a:rPr lang="ru-RU" sz="1400" dirty="0">
                <a:solidFill>
                  <a:schemeClr val="tx2">
                    <a:lumMod val="75000"/>
                  </a:schemeClr>
                </a:solidFill>
              </a:rPr>
              <a:t> (2021-2022)  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marL="0" indent="0">
            <a:buNone/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Лист1!$B$7</c:f>
              <c:strCache>
                <c:ptCount val="1"/>
                <c:pt idx="0">
                  <c:v>Учебные дисциплины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462/71%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CBC7-4FFF-85BB-2596B13572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169/26%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CBC7-4FFF-85BB-2596B135723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4/1%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CBC7-4FFF-85BB-2596B135723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16/2,5%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CBC7-4FFF-85BB-2596B1357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Лист1!$C$6:$F$6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Лист1!$C$7:$F$7</c:f>
              <c:numCache>
                <c:formatCode>0</c:formatCode>
                <c:ptCount val="4"/>
                <c:pt idx="0">
                  <c:v>462</c:v>
                </c:pt>
                <c:pt idx="1">
                  <c:v>169</c:v>
                </c:pt>
                <c:pt idx="2">
                  <c:v>4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1B-47CB-B351-70C86AB86090}"/>
            </c:ext>
          </c:extLst>
        </c:ser>
        <c:ser>
          <c:idx val="1"/>
          <c:order val="1"/>
          <c:tx>
            <c:strRef>
              <c:f>Лист1!$B$8</c:f>
              <c:strCache>
                <c:ptCount val="1"/>
                <c:pt idx="0">
                  <c:v>Учебная и производственная практика</c:v>
                </c:pt>
              </c:strCache>
            </c:strRef>
          </c:tx>
          <c:spPr>
            <a:solidFill>
              <a:srgbClr val="9BBB59">
                <a:lumMod val="75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397/61%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CBC7-4FFF-85BB-2596B13572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203/31%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CBC7-4FFF-85BB-2596B135723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 dirty="0"/>
                      <a:t>17/2,6%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CBC7-4FFF-85BB-2596B135723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34/5,2%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CBC7-4FFF-85BB-2596B1357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Лист1!$C$6:$F$6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Лист1!$C$8:$F$8</c:f>
              <c:numCache>
                <c:formatCode>0</c:formatCode>
                <c:ptCount val="4"/>
                <c:pt idx="0">
                  <c:v>397</c:v>
                </c:pt>
                <c:pt idx="1">
                  <c:v>203</c:v>
                </c:pt>
                <c:pt idx="2">
                  <c:v>17</c:v>
                </c:pt>
                <c:pt idx="3">
                  <c:v>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1B-47CB-B351-70C86AB86090}"/>
            </c:ext>
          </c:extLst>
        </c:ser>
        <c:ser>
          <c:idx val="2"/>
          <c:order val="2"/>
          <c:tx>
            <c:strRef>
              <c:f>Лист1!$B$9</c:f>
              <c:strCache>
                <c:ptCount val="1"/>
                <c:pt idx="0">
                  <c:v>Программы дополнительного образования</c:v>
                </c:pt>
              </c:strCache>
            </c:strRef>
          </c:tx>
          <c:spPr>
            <a:solidFill>
              <a:srgbClr val="F79646">
                <a:lumMod val="60000"/>
                <a:lumOff val="40000"/>
              </a:srgbClr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336/51%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CBC7-4FFF-85BB-2596B1357234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138/21%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CBC7-4FFF-85BB-2596B1357234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19/2,9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CBC7-4FFF-85BB-2596B1357234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158/24%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CBC7-4FFF-85BB-2596B13572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Лист1!$C$6:$F$6</c:f>
              <c:strCache>
                <c:ptCount val="4"/>
                <c:pt idx="0">
                  <c:v>Высокий</c:v>
                </c:pt>
                <c:pt idx="1">
                  <c:v>Средний</c:v>
                </c:pt>
                <c:pt idx="2">
                  <c:v>Низкий</c:v>
                </c:pt>
                <c:pt idx="3">
                  <c:v>Очень низкий</c:v>
                </c:pt>
              </c:strCache>
            </c:strRef>
          </c:cat>
          <c:val>
            <c:numRef>
              <c:f>Лист1!$C$9:$F$9</c:f>
              <c:numCache>
                <c:formatCode>General</c:formatCode>
                <c:ptCount val="4"/>
                <c:pt idx="0">
                  <c:v>336</c:v>
                </c:pt>
                <c:pt idx="1">
                  <c:v>138</c:v>
                </c:pt>
                <c:pt idx="2">
                  <c:v>19</c:v>
                </c:pt>
                <c:pt idx="3">
                  <c:v>158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11B-47CB-B351-70C86AB860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16993200"/>
        <c:axId val="616986968"/>
      </c:barChart>
      <c:catAx>
        <c:axId val="6169932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986968"/>
        <c:crosses val="autoZero"/>
        <c:auto val="1"/>
        <c:lblAlgn val="ctr"/>
        <c:lblOffset val="100"/>
        <c:noMultiLvlLbl val="0"/>
      </c:catAx>
      <c:valAx>
        <c:axId val="616986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6169932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4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1"/>
            </a:solidFill>
            <a:ln>
              <a:solidFill>
                <a:srgbClr val="0070C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Учебные дисциплины/высыкий</c:v>
                </c:pt>
                <c:pt idx="1">
                  <c:v>Учебные дисциплины/ средний</c:v>
                </c:pt>
                <c:pt idx="2">
                  <c:v>Учебные дисциплины/ низкий</c:v>
                </c:pt>
                <c:pt idx="3">
                  <c:v>Учебные дисциплины/ очень 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70</c:v>
                </c:pt>
                <c:pt idx="1">
                  <c:v>29</c:v>
                </c:pt>
                <c:pt idx="2">
                  <c:v>1</c:v>
                </c:pt>
                <c:pt idx="3">
                  <c:v>0.2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F46-4148-B2B9-08C21FD8C8D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rgbClr val="92D050"/>
            </a:solidFill>
            <a:ln>
              <a:solidFill>
                <a:srgbClr val="92D050"/>
              </a:solidFill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Учебные дисциплины/высыкий</c:v>
                </c:pt>
                <c:pt idx="1">
                  <c:v>Учебные дисциплины/ средний</c:v>
                </c:pt>
                <c:pt idx="2">
                  <c:v>Учебные дисциплины/ низкий</c:v>
                </c:pt>
                <c:pt idx="3">
                  <c:v>Учебные дисциплины/ очень низкий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70</c:v>
                </c:pt>
                <c:pt idx="1">
                  <c:v>28</c:v>
                </c:pt>
                <c:pt idx="2">
                  <c:v>1</c:v>
                </c:pt>
                <c:pt idx="3">
                  <c:v>0.3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F46-4148-B2B9-08C21FD8C8D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Учебные дисциплины/высыкий</c:v>
                </c:pt>
                <c:pt idx="1">
                  <c:v>Учебные дисциплины/ средний</c:v>
                </c:pt>
                <c:pt idx="2">
                  <c:v>Учебные дисциплины/ низкий</c:v>
                </c:pt>
                <c:pt idx="3">
                  <c:v>Учебные дисциплины/ очень низкий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71</c:v>
                </c:pt>
                <c:pt idx="1">
                  <c:v>26</c:v>
                </c:pt>
                <c:pt idx="2">
                  <c:v>0.6</c:v>
                </c:pt>
                <c:pt idx="3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F46-4148-B2B9-08C21FD8C8D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3330927"/>
        <c:axId val="753323439"/>
      </c:barChart>
      <c:catAx>
        <c:axId val="7533309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3323439"/>
        <c:crosses val="autoZero"/>
        <c:auto val="1"/>
        <c:lblAlgn val="ctr"/>
        <c:lblOffset val="100"/>
        <c:noMultiLvlLbl val="0"/>
      </c:catAx>
      <c:valAx>
        <c:axId val="75332343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3330927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567984149040193"/>
          <c:y val="0.93605049685444253"/>
          <c:w val="0.76864005969842009"/>
          <c:h val="5.135438063154456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rgbClr val="00B050"/>
                </a:solidFill>
              </a:rPr>
              <a:t>Учебная и производственная практика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413343233411613"/>
          <c:y val="1.2784049351723094E-2"/>
          <c:w val="0.53675922088686279"/>
          <c:h val="0.59221042912508026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2019-2020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Практика/ высокий</c:v>
                </c:pt>
                <c:pt idx="1">
                  <c:v>Практика/ средний</c:v>
                </c:pt>
                <c:pt idx="2">
                  <c:v>Практика/ низкий</c:v>
                </c:pt>
                <c:pt idx="3">
                  <c:v>Практика/ очень низкий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64</c:v>
                </c:pt>
                <c:pt idx="1">
                  <c:v>32</c:v>
                </c:pt>
                <c:pt idx="2">
                  <c:v>2.7</c:v>
                </c:pt>
                <c:pt idx="3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7F-444E-AE08-8FF020C8CC8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2020-2021</c:v>
                </c:pt>
              </c:strCache>
            </c:strRef>
          </c:tx>
          <c:spPr>
            <a:solidFill>
              <a:schemeClr val="accent3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Практика/ высокий</c:v>
                </c:pt>
                <c:pt idx="1">
                  <c:v>Практика/ средний</c:v>
                </c:pt>
                <c:pt idx="2">
                  <c:v>Практика/ низкий</c:v>
                </c:pt>
                <c:pt idx="3">
                  <c:v>Практика/ очень низкий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60</c:v>
                </c:pt>
                <c:pt idx="1">
                  <c:v>34</c:v>
                </c:pt>
                <c:pt idx="2">
                  <c:v>4</c:v>
                </c:pt>
                <c:pt idx="3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7F-444E-AE08-8FF020C8CC8F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2021-2022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Практика/ высокий</c:v>
                </c:pt>
                <c:pt idx="1">
                  <c:v>Практика/ средний</c:v>
                </c:pt>
                <c:pt idx="2">
                  <c:v>Практика/ низкий</c:v>
                </c:pt>
                <c:pt idx="3">
                  <c:v>Практика/ очень низкий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61</c:v>
                </c:pt>
                <c:pt idx="1">
                  <c:v>31</c:v>
                </c:pt>
                <c:pt idx="2">
                  <c:v>2.6</c:v>
                </c:pt>
                <c:pt idx="3">
                  <c:v>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7F-444E-AE08-8FF020C8C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753335919"/>
        <c:axId val="753317199"/>
      </c:barChart>
      <c:catAx>
        <c:axId val="75333591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3317199"/>
        <c:crosses val="autoZero"/>
        <c:auto val="1"/>
        <c:lblAlgn val="ctr"/>
        <c:lblOffset val="100"/>
        <c:noMultiLvlLbl val="0"/>
      </c:catAx>
      <c:valAx>
        <c:axId val="753317199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753335919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612374058081449"/>
          <c:y val="0.92345537434042968"/>
          <c:w val="0.63226843620353912"/>
          <c:h val="4.295763228886929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solidFill>
                  <a:srgbClr val="0070C0"/>
                </a:solidFill>
              </a:rPr>
              <a:t>2.</a:t>
            </a:r>
            <a:r>
              <a:rPr lang="ru-RU" baseline="0" dirty="0">
                <a:solidFill>
                  <a:srgbClr val="0070C0"/>
                </a:solidFill>
              </a:rPr>
              <a:t> Оцените Вашу удовлетворенность различными сторонами учебного процесса / лекции</a:t>
            </a:r>
          </a:p>
          <a:p>
            <a:pPr>
              <a:defRPr/>
            </a:pPr>
            <a:r>
              <a:rPr lang="ru-RU" baseline="0" dirty="0">
                <a:solidFill>
                  <a:srgbClr val="0070C0"/>
                </a:solidFill>
              </a:rPr>
              <a:t>2019-2020/2020-2021</a:t>
            </a:r>
            <a:endParaRPr lang="ru-RU" dirty="0">
              <a:solidFill>
                <a:srgbClr val="0070C0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0.24945628563670921"/>
          <c:y val="0.10449374778756829"/>
          <c:w val="0.75054371436329081"/>
          <c:h val="0.619225752545691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'[Диаграмма в Microsoft PowerPoint]Лист1'!$C$3</c:f>
              <c:strCache>
                <c:ptCount val="1"/>
                <c:pt idx="0">
                  <c:v>Лекции/удовлетворен/2019-2020,%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'[Диаграмма в Microsoft PowerPoint]Лист1'!$C$4:$C$8</c:f>
              <c:numCache>
                <c:formatCode>General</c:formatCode>
                <c:ptCount val="5"/>
                <c:pt idx="0">
                  <c:v>97.6</c:v>
                </c:pt>
                <c:pt idx="1">
                  <c:v>93.4</c:v>
                </c:pt>
                <c:pt idx="2">
                  <c:v>91.8</c:v>
                </c:pt>
                <c:pt idx="3">
                  <c:v>91.8</c:v>
                </c:pt>
                <c:pt idx="4">
                  <c:v>95.3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2A-4A82-BF95-1BDB43CBA61D}"/>
            </c:ext>
          </c:extLst>
        </c:ser>
        <c:ser>
          <c:idx val="1"/>
          <c:order val="1"/>
          <c:tx>
            <c:strRef>
              <c:f>'[Диаграмма в Microsoft PowerPoint]Лист1'!$D$3</c:f>
              <c:strCache>
                <c:ptCount val="1"/>
                <c:pt idx="0">
                  <c:v>Лекции/удовлетворен/2020-2021,%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'[Диаграмма в Microsoft PowerPoint]Лист1'!$D$4:$D$8</c:f>
              <c:numCache>
                <c:formatCode>General</c:formatCode>
                <c:ptCount val="5"/>
                <c:pt idx="0">
                  <c:v>95</c:v>
                </c:pt>
                <c:pt idx="1">
                  <c:v>92.3</c:v>
                </c:pt>
                <c:pt idx="2">
                  <c:v>91.2</c:v>
                </c:pt>
                <c:pt idx="3">
                  <c:v>93</c:v>
                </c:pt>
                <c:pt idx="4">
                  <c:v>94.7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2A-4A82-BF95-1BDB43CBA61D}"/>
            </c:ext>
          </c:extLst>
        </c:ser>
        <c:ser>
          <c:idx val="2"/>
          <c:order val="2"/>
          <c:tx>
            <c:strRef>
              <c:f>'[Диаграмма в Microsoft PowerPoint]Лист1'!$E$3</c:f>
              <c:strCache>
                <c:ptCount val="1"/>
                <c:pt idx="0">
                  <c:v>удовлетворен/2021-2022,%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val>
            <c:numRef>
              <c:f>'[Диаграмма в Microsoft PowerPoint]Лист1'!$E$4:$E$8</c:f>
              <c:numCache>
                <c:formatCode>General</c:formatCode>
                <c:ptCount val="5"/>
                <c:pt idx="0">
                  <c:v>94.8</c:v>
                </c:pt>
                <c:pt idx="1">
                  <c:v>90.2</c:v>
                </c:pt>
                <c:pt idx="2">
                  <c:v>88</c:v>
                </c:pt>
                <c:pt idx="3">
                  <c:v>91.7</c:v>
                </c:pt>
                <c:pt idx="4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42A-4A82-BF95-1BDB43CBA61D}"/>
            </c:ext>
          </c:extLst>
        </c:ser>
        <c:ser>
          <c:idx val="3"/>
          <c:order val="3"/>
          <c:tx>
            <c:strRef>
              <c:f>'[Диаграмма в Microsoft PowerPoint]Лист1'!$F$3</c:f>
              <c:strCache>
                <c:ptCount val="1"/>
                <c:pt idx="0">
                  <c:v>Лекции/не удовлетворен/2019-2020,%</c:v>
                </c:pt>
              </c:strCache>
            </c:strRef>
          </c:tx>
          <c:spPr>
            <a:solidFill>
              <a:srgbClr val="92D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'[Диаграмма в Microsoft PowerPoint]Лист1'!$F$4:$F$8</c:f>
              <c:numCache>
                <c:formatCode>General</c:formatCode>
                <c:ptCount val="5"/>
                <c:pt idx="0">
                  <c:v>2.4</c:v>
                </c:pt>
                <c:pt idx="1">
                  <c:v>6.6</c:v>
                </c:pt>
                <c:pt idx="2">
                  <c:v>8.1999999999999993</c:v>
                </c:pt>
                <c:pt idx="3">
                  <c:v>8.1999999999999993</c:v>
                </c:pt>
                <c:pt idx="4">
                  <c:v>4.7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42A-4A82-BF95-1BDB43CBA61D}"/>
            </c:ext>
          </c:extLst>
        </c:ser>
        <c:ser>
          <c:idx val="4"/>
          <c:order val="4"/>
          <c:tx>
            <c:strRef>
              <c:f>'[Диаграмма в Microsoft PowerPoint]Лист1'!$G$3</c:f>
              <c:strCache>
                <c:ptCount val="1"/>
                <c:pt idx="0">
                  <c:v>Лекции/не удовлетворен/2020-2021,%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'[Диаграмма в Microsoft PowerPoint]Лист1'!$G$4:$G$8</c:f>
              <c:numCache>
                <c:formatCode>General</c:formatCode>
                <c:ptCount val="5"/>
                <c:pt idx="0">
                  <c:v>5</c:v>
                </c:pt>
                <c:pt idx="1">
                  <c:v>7.7</c:v>
                </c:pt>
                <c:pt idx="2">
                  <c:v>8.8000000000000007</c:v>
                </c:pt>
                <c:pt idx="3">
                  <c:v>7</c:v>
                </c:pt>
                <c:pt idx="4">
                  <c:v>5.3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42A-4A82-BF95-1BDB43CBA61D}"/>
            </c:ext>
          </c:extLst>
        </c:ser>
        <c:ser>
          <c:idx val="5"/>
          <c:order val="5"/>
          <c:tx>
            <c:strRef>
              <c:f>'[Диаграмма в Microsoft PowerPoint]Лист1'!$H$3</c:f>
              <c:strCache>
                <c:ptCount val="1"/>
                <c:pt idx="0">
                  <c:v>не удовлетворен/2021-2022,%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'[Диаграмма в Microsoft PowerPoint]Лист1'!$H$4:$H$8</c:f>
              <c:numCache>
                <c:formatCode>General</c:formatCode>
                <c:ptCount val="5"/>
                <c:pt idx="0">
                  <c:v>5.2</c:v>
                </c:pt>
                <c:pt idx="1">
                  <c:v>9.8000000000000007</c:v>
                </c:pt>
                <c:pt idx="2">
                  <c:v>12</c:v>
                </c:pt>
                <c:pt idx="3">
                  <c:v>8.3000000000000007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42A-4A82-BF95-1BDB43CBA61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4410376"/>
        <c:axId val="214406112"/>
      </c:barChart>
      <c:catAx>
        <c:axId val="2144103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406112"/>
        <c:crosses val="autoZero"/>
        <c:auto val="1"/>
        <c:lblAlgn val="ctr"/>
        <c:lblOffset val="100"/>
        <c:noMultiLvlLbl val="0"/>
      </c:catAx>
      <c:valAx>
        <c:axId val="21440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14410376"/>
        <c:crosses val="autoZero"/>
        <c:crossBetween val="between"/>
      </c:valAx>
      <c:dTable>
        <c:showHorzBorder val="1"/>
        <c:showVertBorder val="1"/>
        <c:showOutline val="1"/>
        <c:showKeys val="1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horz" wrap="square" anchor="ctr" anchorCtr="1"/>
          <a:lstStyle/>
          <a:p>
            <a:pPr rtl="0"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</c:dTable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 algn="ctr" rtl="0"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400" b="0" i="0" u="none" strike="noStrike" kern="1200" spc="0" baseline="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2. Оцените Вашу удовлетворенность различными сторонами учебного процесса / семинары, практики                2019- 2020, 2020 - 2021,  2021-2022, %</a:t>
            </a:r>
          </a:p>
        </c:rich>
      </c:tx>
      <c:layout>
        <c:manualLayout>
          <c:xMode val="edge"/>
          <c:yMode val="edge"/>
          <c:x val="0.15572551814643859"/>
          <c:y val="1.199100768840752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 rtl="0"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>
        <c:manualLayout>
          <c:layoutTarget val="inner"/>
          <c:xMode val="edge"/>
          <c:yMode val="edge"/>
          <c:x val="5.1434632093402113E-2"/>
          <c:y val="0.10888842099830018"/>
          <c:w val="0.93276077020544845"/>
          <c:h val="0.6124635352197297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Семинары; практики/удовлетворен/2019-2020,%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Содержанием занятий по учебным дисциплинам</c:v>
                </c:pt>
                <c:pt idx="1">
                  <c:v>Обеспеченностью программами и учебниками по учебным дисциплинам</c:v>
                </c:pt>
                <c:pt idx="2">
                  <c:v>Использованием элементов наглядности и технических средств обучения</c:v>
                </c:pt>
                <c:pt idx="3">
                  <c:v>Информированностью об изменениях в организации учебного процесса</c:v>
                </c:pt>
                <c:pt idx="4">
                  <c:v>Процессом обучения в целом (использование способов и средств обучения)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95.7</c:v>
                </c:pt>
                <c:pt idx="1">
                  <c:v>90.7</c:v>
                </c:pt>
                <c:pt idx="2">
                  <c:v>90.4</c:v>
                </c:pt>
                <c:pt idx="3">
                  <c:v>91.2</c:v>
                </c:pt>
                <c:pt idx="4">
                  <c:v>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53-4C7A-AC2A-89C95F27366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Семинары; практики/удовлетворен/2020-2021,%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Содержанием занятий по учебным дисциплинам</c:v>
                </c:pt>
                <c:pt idx="1">
                  <c:v>Обеспеченностью программами и учебниками по учебным дисциплинам</c:v>
                </c:pt>
                <c:pt idx="2">
                  <c:v>Использованием элементов наглядности и технических средств обучения</c:v>
                </c:pt>
                <c:pt idx="3">
                  <c:v>Информированностью об изменениях в организации учебного процесса</c:v>
                </c:pt>
                <c:pt idx="4">
                  <c:v>Процессом обучения в целом (использование способов и средств обучения)</c:v>
                </c:pt>
              </c:strCache>
            </c:strRef>
          </c:cat>
          <c:val>
            <c:numRef>
              <c:f>Лист1!$C$2:$C$6</c:f>
              <c:numCache>
                <c:formatCode>General</c:formatCode>
                <c:ptCount val="5"/>
                <c:pt idx="0">
                  <c:v>96.1</c:v>
                </c:pt>
                <c:pt idx="1">
                  <c:v>93.2</c:v>
                </c:pt>
                <c:pt idx="2">
                  <c:v>92.4</c:v>
                </c:pt>
                <c:pt idx="3">
                  <c:v>93</c:v>
                </c:pt>
                <c:pt idx="4">
                  <c:v>94.5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53-4C7A-AC2A-89C95F273665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удовлетворен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5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19050" cap="rnd">
                <a:solidFill>
                  <a:schemeClr val="accent3"/>
                </a:solidFill>
                <a:prstDash val="sysDot"/>
              </a:ln>
              <a:effectLst/>
            </c:spPr>
            <c:trendlineType val="linear"/>
            <c:dispRSqr val="0"/>
            <c:dispEq val="0"/>
          </c:trendline>
          <c:cat>
            <c:strRef>
              <c:f>Лист1!$A$2:$A$6</c:f>
              <c:strCache>
                <c:ptCount val="5"/>
                <c:pt idx="0">
                  <c:v>Содержанием занятий по учебным дисциплинам</c:v>
                </c:pt>
                <c:pt idx="1">
                  <c:v>Обеспеченностью программами и учебниками по учебным дисциплинам</c:v>
                </c:pt>
                <c:pt idx="2">
                  <c:v>Использованием элементов наглядности и технических средств обучения</c:v>
                </c:pt>
                <c:pt idx="3">
                  <c:v>Информированностью об изменениях в организации учебного процесса</c:v>
                </c:pt>
                <c:pt idx="4">
                  <c:v>Процессом обучения в целом (использование способов и средств обучения)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94.8</c:v>
                </c:pt>
                <c:pt idx="1">
                  <c:v>90.2</c:v>
                </c:pt>
                <c:pt idx="2">
                  <c:v>88</c:v>
                </c:pt>
                <c:pt idx="3">
                  <c:v>91.7</c:v>
                </c:pt>
                <c:pt idx="4">
                  <c:v>95.1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553-4C7A-AC2A-89C95F273665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Семинары; практики/не удовлетворен/2019-2020,%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Содержанием занятий по учебным дисциплинам</c:v>
                </c:pt>
                <c:pt idx="1">
                  <c:v>Обеспеченностью программами и учебниками по учебным дисциплинам</c:v>
                </c:pt>
                <c:pt idx="2">
                  <c:v>Использованием элементов наглядности и технических средств обучения</c:v>
                </c:pt>
                <c:pt idx="3">
                  <c:v>Информированностью об изменениях в организации учебного процесса</c:v>
                </c:pt>
                <c:pt idx="4">
                  <c:v>Процессом обучения в целом (использование способов и средств обучения)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4.3</c:v>
                </c:pt>
                <c:pt idx="1">
                  <c:v>9.3000000000000007</c:v>
                </c:pt>
                <c:pt idx="2">
                  <c:v>9.6</c:v>
                </c:pt>
                <c:pt idx="3">
                  <c:v>8.8000000000000007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F553-4C7A-AC2A-89C95F273665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Семинары; пракики/не удовлетворен/2020-2021,%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Содержанием занятий по учебным дисциплинам</c:v>
                </c:pt>
                <c:pt idx="1">
                  <c:v>Обеспеченностью программами и учебниками по учебным дисциплинам</c:v>
                </c:pt>
                <c:pt idx="2">
                  <c:v>Использованием элементов наглядности и технических средств обучения</c:v>
                </c:pt>
                <c:pt idx="3">
                  <c:v>Информированностью об изменениях в организации учебного процесса</c:v>
                </c:pt>
                <c:pt idx="4">
                  <c:v>Процессом обучения в целом (использование способов и средств обучения)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3.9</c:v>
                </c:pt>
                <c:pt idx="1">
                  <c:v>6.8</c:v>
                </c:pt>
                <c:pt idx="2">
                  <c:v>7.6</c:v>
                </c:pt>
                <c:pt idx="3">
                  <c:v>7</c:v>
                </c:pt>
                <c:pt idx="4">
                  <c:v>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F553-4C7A-AC2A-89C95F273665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не удовлетворен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Лист1!$A$2:$A$6</c:f>
              <c:strCache>
                <c:ptCount val="5"/>
                <c:pt idx="0">
                  <c:v>Содержанием занятий по учебным дисциплинам</c:v>
                </c:pt>
                <c:pt idx="1">
                  <c:v>Обеспеченностью программами и учебниками по учебным дисциплинам</c:v>
                </c:pt>
                <c:pt idx="2">
                  <c:v>Использованием элементов наглядности и технических средств обучения</c:v>
                </c:pt>
                <c:pt idx="3">
                  <c:v>Информированностью об изменениях в организации учебного процесса</c:v>
                </c:pt>
                <c:pt idx="4">
                  <c:v>Процессом обучения в целом (использование способов и средств обучения)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5.2</c:v>
                </c:pt>
                <c:pt idx="1">
                  <c:v>9.8000000000000007</c:v>
                </c:pt>
                <c:pt idx="2">
                  <c:v>12</c:v>
                </c:pt>
                <c:pt idx="3">
                  <c:v>8.3000000000000007</c:v>
                </c:pt>
                <c:pt idx="4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553-4C7A-AC2A-89C95F2736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3490352"/>
        <c:axId val="13506576"/>
      </c:barChart>
      <c:catAx>
        <c:axId val="134903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506576"/>
        <c:crosses val="autoZero"/>
        <c:auto val="1"/>
        <c:lblAlgn val="ctr"/>
        <c:lblOffset val="100"/>
        <c:noMultiLvlLbl val="0"/>
      </c:catAx>
      <c:valAx>
        <c:axId val="135065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34903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strDim type="cat">
        <cx:f>Лист1!$A$3:$A$6</cx:f>
        <cx:lvl ptCount="4">
          <cx:pt idx="0">Всего прошли</cx:pt>
          <cx:pt idx="1">СГФ</cx:pt>
          <cx:pt idx="2">ФМИиЕН</cx:pt>
          <cx:pt idx="3">ПФ</cx:pt>
        </cx:lvl>
      </cx:strDim>
      <cx:numDim type="val">
        <cx:f>Лист1!$B$3:$B$6</cx:f>
        <cx:lvl ptCount="4" formatCode="Основной">
          <cx:pt idx="0">651</cx:pt>
          <cx:pt idx="1">289</cx:pt>
          <cx:pt idx="2">181</cx:pt>
          <cx:pt idx="3">181</cx:pt>
        </cx:lvl>
      </cx:numDim>
    </cx:data>
  </cx:chartData>
  <cx:chart>
    <cx:title pos="t" align="ctr" overlay="0">
      <cx:tx>
        <cx:txData>
          <cx:v>2021-2022 учебный год</cx:v>
        </cx:txData>
      </cx:tx>
      <cx:txPr>
        <a:bodyPr spcFirstLastPara="1" vertOverflow="ellipsis" horzOverflow="overflow" wrap="square" lIns="0" tIns="0" rIns="0" bIns="0" anchor="ctr" anchorCtr="1"/>
        <a:lstStyle/>
        <a:p>
          <a:pPr algn="ctr" rtl="0">
            <a:defRPr/>
          </a:pPr>
          <a:r>
            <a:rPr lang="ru-RU" sz="1862" b="0" i="0" u="none" strike="noStrike" baseline="0" dirty="0">
              <a:solidFill>
                <a:prstClr val="black">
                  <a:lumMod val="65000"/>
                  <a:lumOff val="35000"/>
                </a:prstClr>
              </a:solidFill>
              <a:latin typeface="Calibri"/>
            </a:rPr>
            <a:t>2021-2022 учебный год</a:t>
          </a:r>
        </a:p>
      </cx:txPr>
    </cx:title>
    <cx:plotArea>
      <cx:plotAreaRegion>
        <cx:series layoutId="funnel" uniqueId="{64AD2905-BC2D-434A-AEB3-FD8553CB254F}">
          <cx:tx>
            <cx:txData>
              <cx:f>Лист1!$B$1</cx:f>
              <cx:v>Ряд 1</cx:v>
            </cx:txData>
          </cx:tx>
          <cx:spPr>
            <a:solidFill>
              <a:schemeClr val="tx2">
                <a:lumMod val="60000"/>
                <a:lumOff val="40000"/>
              </a:schemeClr>
            </a:solidFill>
          </cx:spPr>
          <cx:dataLabels>
            <cx:txPr>
              <a:bodyPr spcFirstLastPara="1" vertOverflow="ellipsis" horzOverflow="overflow" wrap="square" lIns="0" tIns="0" rIns="0" bIns="0" anchor="ctr" anchorCtr="1"/>
              <a:lstStyle/>
              <a:p>
                <a:pPr algn="ctr" rtl="0">
                  <a:defRPr sz="1400">
                    <a:solidFill>
                      <a:schemeClr val="bg1"/>
                    </a:solidFill>
                  </a:defRPr>
                </a:pPr>
                <a:endParaRPr lang="ru-RU" sz="1400" b="0" i="0" u="none" strike="noStrike" baseline="0">
                  <a:solidFill>
                    <a:schemeClr val="bg1"/>
                  </a:solidFill>
                  <a:latin typeface="Calibri"/>
                </a:endParaRPr>
              </a:p>
            </cx:txPr>
            <cx:visibility seriesName="0" categoryName="0" value="1"/>
          </cx:dataLabels>
          <cx:dataId val="0"/>
        </cx:series>
      </cx:plotAreaRegion>
      <cx:axis id="0">
        <cx:catScaling gapWidth="0.0599999987"/>
        <cx:tickLabels/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withinLinearReversed" id="21">
  <a:schemeClr val="accent1"/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41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1</cdr:x>
      <cdr:y>0.08065</cdr:y>
    </cdr:to>
    <cdr:sp macro="" textlink="">
      <cdr:nvSpPr>
        <cdr:cNvPr id="2" name="Заголовок 1">
          <a:extLst xmlns:a="http://schemas.openxmlformats.org/drawingml/2006/main">
            <a:ext uri="{FF2B5EF4-FFF2-40B4-BE49-F238E27FC236}">
              <a16:creationId xmlns:a16="http://schemas.microsoft.com/office/drawing/2014/main" id="{E32F52EC-AE43-4301-BCE1-657BE15B943D}"/>
            </a:ext>
          </a:extLst>
        </cdr:cNvPr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0" y="-1295400"/>
          <a:ext cx="3886200" cy="4571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algn="ctr" defTabSz="914400" rtl="0" eaLnBrk="1" latinLnBrk="0" hangingPunct="1">
            <a:spcBef>
              <a:spcPct val="0"/>
            </a:spcBef>
            <a:buNone/>
            <a:defRPr sz="4400" kern="1200">
              <a:solidFill>
                <a:schemeClr val="tx1"/>
              </a:solidFill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pPr>
            <a:defRPr sz="1400" b="0" i="0" u="none" strike="noStrike" kern="1200" spc="0" baseline="0">
              <a:solidFill>
                <a:prstClr val="black">
                  <a:lumMod val="65000"/>
                  <a:lumOff val="35000"/>
                </a:prstClr>
              </a:solidFill>
              <a:latin typeface="+mn-lt"/>
              <a:ea typeface="+mn-ea"/>
              <a:cs typeface="+mn-cs"/>
            </a:defRPr>
          </a:pPr>
          <a:r>
            <a:rPr lang="ru-RU" sz="1400" dirty="0">
              <a:solidFill>
                <a:srgbClr val="0070C0"/>
              </a:solidFill>
              <a:latin typeface="+mn-lt"/>
              <a:ea typeface="+mn-ea"/>
              <a:cs typeface="+mn-cs"/>
            </a:rPr>
            <a:t>Учебные дисциплины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0.24138</cdr:x>
      <cdr:y>0.1297</cdr:y>
    </cdr:from>
    <cdr:to>
      <cdr:x>0.31896</cdr:x>
      <cdr:y>0.17599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38671B9-FF7C-4ECD-8777-9FCAF3DF45E3}"/>
            </a:ext>
          </a:extLst>
        </cdr:cNvPr>
        <cdr:cNvSpPr txBox="1"/>
      </cdr:nvSpPr>
      <cdr:spPr>
        <a:xfrm xmlns:a="http://schemas.openxmlformats.org/drawingml/2006/main">
          <a:off x="2133601" y="854075"/>
          <a:ext cx="685789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0.23276</cdr:x>
      <cdr:y>0.1297</cdr:y>
    </cdr:from>
    <cdr:to>
      <cdr:x>0.30172</cdr:x>
      <cdr:y>0.16442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5BFB3F11-D4B1-4C6D-BB10-E2E2DA84571E}"/>
            </a:ext>
          </a:extLst>
        </cdr:cNvPr>
        <cdr:cNvSpPr txBox="1"/>
      </cdr:nvSpPr>
      <cdr:spPr>
        <a:xfrm xmlns:a="http://schemas.openxmlformats.org/drawingml/2006/main">
          <a:off x="2057400" y="854075"/>
          <a:ext cx="609596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0.24138</cdr:x>
      <cdr:y>0.1297</cdr:y>
    </cdr:from>
    <cdr:to>
      <cdr:x>0.31897</cdr:x>
      <cdr:y>0.16442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2B555487-9FA6-47AA-BC2D-7DC6A64B4373}"/>
            </a:ext>
          </a:extLst>
        </cdr:cNvPr>
        <cdr:cNvSpPr txBox="1"/>
      </cdr:nvSpPr>
      <cdr:spPr>
        <a:xfrm xmlns:a="http://schemas.openxmlformats.org/drawingml/2006/main">
          <a:off x="2133600" y="854075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b="1" dirty="0">
              <a:solidFill>
                <a:srgbClr val="00B050"/>
              </a:solidFill>
            </a:rPr>
            <a:t>22</a:t>
          </a:r>
          <a:r>
            <a:rPr lang="ru-RU" sz="1200" b="1" dirty="0">
              <a:solidFill>
                <a:srgbClr val="00B050"/>
              </a:solidFill>
            </a:rPr>
            <a:t>,4%</a:t>
          </a:r>
        </a:p>
      </cdr:txBody>
    </cdr:sp>
  </cdr:relSizeAnchor>
  <cdr:relSizeAnchor xmlns:cdr="http://schemas.openxmlformats.org/drawingml/2006/chartDrawing">
    <cdr:from>
      <cdr:x>0.48276</cdr:x>
      <cdr:y>0.1297</cdr:y>
    </cdr:from>
    <cdr:to>
      <cdr:x>0.48276</cdr:x>
      <cdr:y>0.22228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92CCDA3C-4369-459A-8A59-4760079752B8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4267200" y="854075"/>
          <a:ext cx="0" cy="60960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B050"/>
          </a:solidFill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0.48276</cdr:x>
      <cdr:y>0.1297</cdr:y>
    </cdr:from>
    <cdr:to>
      <cdr:x>0.56034</cdr:x>
      <cdr:y>0.16442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16A0AF40-57CA-4EB0-B964-6E0BC691672E}"/>
            </a:ext>
          </a:extLst>
        </cdr:cNvPr>
        <cdr:cNvSpPr txBox="1"/>
      </cdr:nvSpPr>
      <cdr:spPr>
        <a:xfrm xmlns:a="http://schemas.openxmlformats.org/drawingml/2006/main">
          <a:off x="4267200" y="854075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200" b="1" dirty="0">
              <a:solidFill>
                <a:srgbClr val="00B050"/>
              </a:solidFill>
            </a:rPr>
            <a:t>36,8%</a:t>
          </a:r>
        </a:p>
      </cdr:txBody>
    </cdr:sp>
  </cdr:relSizeAnchor>
  <cdr:relSizeAnchor xmlns:cdr="http://schemas.openxmlformats.org/drawingml/2006/chartDrawing">
    <cdr:from>
      <cdr:x>0.61207</cdr:x>
      <cdr:y>0.1297</cdr:y>
    </cdr:from>
    <cdr:to>
      <cdr:x>0.61207</cdr:x>
      <cdr:y>0.22228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AE102E7E-70DB-496B-8FD8-A0C8CD721A50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5410200" y="854075"/>
          <a:ext cx="0" cy="609600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rgbClr val="00B050"/>
          </a:solidFill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0.62069</cdr:x>
      <cdr:y>0.13028</cdr:y>
    </cdr:from>
    <cdr:to>
      <cdr:x>0.69828</cdr:x>
      <cdr:y>0.165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9B7D6EF4-2BB1-4381-B575-FC265BAC1DB2}"/>
            </a:ext>
          </a:extLst>
        </cdr:cNvPr>
        <cdr:cNvSpPr txBox="1"/>
      </cdr:nvSpPr>
      <cdr:spPr>
        <a:xfrm xmlns:a="http://schemas.openxmlformats.org/drawingml/2006/main">
          <a:off x="5486400" y="857885"/>
          <a:ext cx="6858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200" b="1" dirty="0">
              <a:solidFill>
                <a:srgbClr val="00B050"/>
              </a:solidFill>
            </a:rPr>
            <a:t>49</a:t>
          </a:r>
          <a:r>
            <a:rPr lang="ru-RU" sz="1200" b="1" dirty="0">
              <a:solidFill>
                <a:srgbClr val="00B050"/>
              </a:solidFill>
            </a:rPr>
            <a:t>,8%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91FC8A-FC4E-41C8-994D-57271490A2EE}" type="datetimeFigureOut">
              <a:rPr lang="ru-RU" smtClean="0"/>
              <a:pPr/>
              <a:t>18.04.2023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A130C-F3DB-4C34-932A-7F6083ABB18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CA130C-F3DB-4C34-932A-7F6083ABB18D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6388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CA130C-F3DB-4C34-932A-7F6083ABB18D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8891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509CB-4E7E-41C3-B230-BAD5356429B3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72027-6C51-45D2-9E88-76654CB30000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AAD4D1-FFC8-4EB4-B60E-147A038DABC5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57F5D-E0A8-4DFA-967F-99F5DAA21F7C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6C67-4D75-44EC-90E0-59BC8B938CDA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B72F8-B024-4ED3-9C5C-9DDAB107523D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ABAE0E-650C-481B-8DC5-72E6439FC237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80600D-05B3-4F72-94AA-F68A7FD59779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A4E443-5876-496D-8975-BEFC4C87C34D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635D59-B7D6-433B-820E-A106671B7A5D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4C3E7D-8600-4AEE-A512-64E815180172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258AC-FE1F-488A-B6E0-3FDB241829D4}" type="datetime1">
              <a:rPr lang="en-US" smtClean="0"/>
              <a:pPr/>
              <a:t>4/18/2023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microsoft.com/office/2014/relationships/chartEx" Target="../charts/chartEx1.xml"/><Relationship Id="rId1" Type="http://schemas.openxmlformats.org/officeDocument/2006/relationships/slideLayout" Target="../slideLayouts/slideLayout1.xml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3886200" y="5562600"/>
            <a:ext cx="4897437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Докладчик: 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Тенюнина И.А., начальник УМО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14400" y="1600200"/>
            <a:ext cx="7696200" cy="3829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800" dirty="0">
                <a:solidFill>
                  <a:srgbClr val="4F81BD">
                    <a:lumMod val="75000"/>
                  </a:srgbClr>
                </a:solidFill>
                <a:latin typeface="Arial Narrow" pitchFamily="34" charset="0"/>
              </a:rPr>
              <a:t>Результаты анкетирования студентов «</a:t>
            </a:r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Удовлетворённость качеством оказываемых образовательных услуг»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</a:b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(по результатам анкетирования обучающихся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ИПИ им П.П. Ершова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  <a:ea typeface="+mj-ea"/>
                <a:cs typeface="+mj-cs"/>
              </a:rPr>
              <a:t> (филиала) ТюмГУ</a:t>
            </a: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Arial Narrow" pitchFamily="34" charset="0"/>
                <a:ea typeface="+mj-ea"/>
                <a:cs typeface="+mj-cs"/>
              </a:rPr>
              <a:t>апрель-май 2022 г.)</a:t>
            </a:r>
          </a:p>
        </p:txBody>
      </p:sp>
      <p:pic>
        <p:nvPicPr>
          <p:cNvPr id="8" name="Рисунок 7" descr="Ishi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096000" y="0"/>
            <a:ext cx="3048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2FC2776-767F-47BD-B92F-2B7A738C83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10</a:t>
            </a:fld>
            <a:endParaRPr lang="en-US"/>
          </a:p>
        </p:txBody>
      </p:sp>
      <p:graphicFrame>
        <p:nvGraphicFramePr>
          <p:cNvPr id="9" name="Объект 8">
            <a:extLst>
              <a:ext uri="{FF2B5EF4-FFF2-40B4-BE49-F238E27FC236}">
                <a16:creationId xmlns:a16="http://schemas.microsoft.com/office/drawing/2014/main" id="{68A45080-F283-4B38-884D-28003CD5FEB8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54061641"/>
              </p:ext>
            </p:extLst>
          </p:nvPr>
        </p:nvGraphicFramePr>
        <p:xfrm>
          <a:off x="76200" y="76200"/>
          <a:ext cx="4419600" cy="6477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0" name="Объект 9">
            <a:extLst>
              <a:ext uri="{FF2B5EF4-FFF2-40B4-BE49-F238E27FC236}">
                <a16:creationId xmlns:a16="http://schemas.microsoft.com/office/drawing/2014/main" id="{4ACA6044-B4D4-4FD2-A2EB-26251E08099E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3999862484"/>
              </p:ext>
            </p:extLst>
          </p:nvPr>
        </p:nvGraphicFramePr>
        <p:xfrm>
          <a:off x="4648200" y="136525"/>
          <a:ext cx="4419600" cy="641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A81CF061-9636-4C6F-B2A4-FEE246D30D7A}"/>
              </a:ext>
            </a:extLst>
          </p:cNvPr>
          <p:cNvCxnSpPr/>
          <p:nvPr/>
        </p:nvCxnSpPr>
        <p:spPr>
          <a:xfrm>
            <a:off x="1828800" y="3276600"/>
            <a:ext cx="76200" cy="381000"/>
          </a:xfrm>
          <a:prstGeom prst="straightConnector1">
            <a:avLst/>
          </a:prstGeom>
          <a:ln w="28575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FA9EABBD-34C0-4C73-B53A-1D627E85CCE6}"/>
              </a:ext>
            </a:extLst>
          </p:cNvPr>
          <p:cNvSpPr txBox="1"/>
          <p:nvPr/>
        </p:nvSpPr>
        <p:spPr>
          <a:xfrm>
            <a:off x="1676400" y="3048000"/>
            <a:ext cx="381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B050"/>
                </a:solidFill>
              </a:rPr>
              <a:t>33</a:t>
            </a:r>
          </a:p>
        </p:txBody>
      </p:sp>
      <p:pic>
        <p:nvPicPr>
          <p:cNvPr id="8" name="chart">
            <a:extLst>
              <a:ext uri="{FF2B5EF4-FFF2-40B4-BE49-F238E27FC236}">
                <a16:creationId xmlns:a16="http://schemas.microsoft.com/office/drawing/2014/main" id="{5004C852-6A60-4161-A2BD-B4EC20587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8400" y="3276600"/>
            <a:ext cx="195089" cy="481626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F93E9B4-8380-4CA4-BB07-2ED80EB2A63B}"/>
              </a:ext>
            </a:extLst>
          </p:cNvPr>
          <p:cNvSpPr txBox="1"/>
          <p:nvPr/>
        </p:nvSpPr>
        <p:spPr>
          <a:xfrm>
            <a:off x="6019800" y="3048000"/>
            <a:ext cx="42368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rgbClr val="00B050"/>
                </a:solidFill>
              </a:rPr>
              <a:t>4,9</a:t>
            </a:r>
          </a:p>
        </p:txBody>
      </p:sp>
    </p:spTree>
    <p:extLst>
      <p:ext uri="{BB962C8B-B14F-4D97-AF65-F5344CB8AC3E}">
        <p14:creationId xmlns:p14="http://schemas.microsoft.com/office/powerpoint/2010/main" val="9914060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6339CE27-AAAF-4AC8-9769-78CBAE413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:a16="http://schemas.microsoft.com/office/drawing/2014/main" id="{B0CC7B15-7421-4932-9FA1-7199901344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38922393"/>
              </p:ext>
            </p:extLst>
          </p:nvPr>
        </p:nvGraphicFramePr>
        <p:xfrm>
          <a:off x="323850" y="136526"/>
          <a:ext cx="8667750" cy="658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319593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>
            <a:extLst>
              <a:ext uri="{FF2B5EF4-FFF2-40B4-BE49-F238E27FC236}">
                <a16:creationId xmlns:a16="http://schemas.microsoft.com/office/drawing/2014/main" id="{1A118D8B-2B90-465B-A1A2-C517B70E85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128" y="274638"/>
            <a:ext cx="8733472" cy="639762"/>
          </a:xfrm>
        </p:spPr>
        <p:txBody>
          <a:bodyPr>
            <a:noAutofit/>
          </a:bodyPr>
          <a:lstStyle/>
          <a:p>
            <a:r>
              <a:rPr lang="ru-RU" sz="14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6. Оцените Вашу удовлетворенность работой библиотеки института (удовлетворен, неудовлетворен) ?</a:t>
            </a:r>
            <a:br>
              <a:rPr lang="ru-RU" sz="14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sz="14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2021-2022</a:t>
            </a:r>
          </a:p>
        </p:txBody>
      </p:sp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6E7B506-80D7-4356-AE55-6B643B6B3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43FBBE06-46FA-4474-8DD5-A764B6D6DC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8255983"/>
              </p:ext>
            </p:extLst>
          </p:nvPr>
        </p:nvGraphicFramePr>
        <p:xfrm>
          <a:off x="457200" y="1219200"/>
          <a:ext cx="8428672" cy="3701714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33768">
                  <a:extLst>
                    <a:ext uri="{9D8B030D-6E8A-4147-A177-3AD203B41FA5}">
                      <a16:colId xmlns:a16="http://schemas.microsoft.com/office/drawing/2014/main" val="99632585"/>
                    </a:ext>
                  </a:extLst>
                </a:gridCol>
                <a:gridCol w="4216880">
                  <a:extLst>
                    <a:ext uri="{9D8B030D-6E8A-4147-A177-3AD203B41FA5}">
                      <a16:colId xmlns:a16="http://schemas.microsoft.com/office/drawing/2014/main" val="1051697715"/>
                    </a:ext>
                  </a:extLst>
                </a:gridCol>
                <a:gridCol w="859552">
                  <a:extLst>
                    <a:ext uri="{9D8B030D-6E8A-4147-A177-3AD203B41FA5}">
                      <a16:colId xmlns:a16="http://schemas.microsoft.com/office/drawing/2014/main" val="2074725097"/>
                    </a:ext>
                  </a:extLst>
                </a:gridCol>
                <a:gridCol w="1085057">
                  <a:extLst>
                    <a:ext uri="{9D8B030D-6E8A-4147-A177-3AD203B41FA5}">
                      <a16:colId xmlns:a16="http://schemas.microsoft.com/office/drawing/2014/main" val="3941424503"/>
                    </a:ext>
                  </a:extLst>
                </a:gridCol>
                <a:gridCol w="819943">
                  <a:extLst>
                    <a:ext uri="{9D8B030D-6E8A-4147-A177-3AD203B41FA5}">
                      <a16:colId xmlns:a16="http://schemas.microsoft.com/office/drawing/2014/main" val="1124282223"/>
                    </a:ext>
                  </a:extLst>
                </a:gridCol>
                <a:gridCol w="1113472">
                  <a:extLst>
                    <a:ext uri="{9D8B030D-6E8A-4147-A177-3AD203B41FA5}">
                      <a16:colId xmlns:a16="http://schemas.microsoft.com/office/drawing/2014/main" val="3509002025"/>
                    </a:ext>
                  </a:extLst>
                </a:gridCol>
              </a:tblGrid>
              <a:tr h="8382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 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 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удовлетворен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не удовлетворен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9091875"/>
                  </a:ext>
                </a:extLst>
              </a:tr>
              <a:tr h="4090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Доступность учебных пособий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638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98,0 %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13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2,0 %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59911746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Возможность использования электронных библиотечных ресурсов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630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96,8 %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21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3,2 %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21765781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3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Доступность электронной библиотечной системы ТюмГУ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631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96,9 %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20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3,1 %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61205549"/>
                  </a:ext>
                </a:extLst>
              </a:tr>
              <a:tr h="81814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4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Доступность и удобство работы в читальном зале филиала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639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98,2 %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>
                          <a:effectLst/>
                        </a:rPr>
                        <a:t>12</a:t>
                      </a:r>
                      <a:endParaRPr lang="ru-RU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effectLst/>
                        </a:rPr>
                        <a:t>1,8 %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64911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4286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FAD812-62AB-4900-9400-7881E72ED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ru-RU" sz="16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7. Имеется ли в вузе свободный доступ к интерактивным ресурсам?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01DEAAB7-C330-4160-BF5A-45958DB289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13</a:t>
            </a:fld>
            <a:endParaRPr lang="en-US"/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A2220FC6-A02C-496F-AE9C-1C30BC0F465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7210782"/>
              </p:ext>
            </p:extLst>
          </p:nvPr>
        </p:nvGraphicFramePr>
        <p:xfrm>
          <a:off x="457200" y="1203326"/>
          <a:ext cx="8381998" cy="4669623"/>
        </p:xfrm>
        <a:graphic>
          <a:graphicData uri="http://schemas.openxmlformats.org/drawingml/2006/table">
            <a:tbl>
              <a:tblPr firstRow="1" firstCol="1">
                <a:tableStyleId>{BC89EF96-8CEA-46FF-86C4-4CE0E7609802}</a:tableStyleId>
              </a:tblPr>
              <a:tblGrid>
                <a:gridCol w="304800">
                  <a:extLst>
                    <a:ext uri="{9D8B030D-6E8A-4147-A177-3AD203B41FA5}">
                      <a16:colId xmlns:a16="http://schemas.microsoft.com/office/drawing/2014/main" val="960772711"/>
                    </a:ext>
                  </a:extLst>
                </a:gridCol>
                <a:gridCol w="2809938">
                  <a:extLst>
                    <a:ext uri="{9D8B030D-6E8A-4147-A177-3AD203B41FA5}">
                      <a16:colId xmlns:a16="http://schemas.microsoft.com/office/drawing/2014/main" val="3665227000"/>
                    </a:ext>
                  </a:extLst>
                </a:gridCol>
                <a:gridCol w="899777">
                  <a:extLst>
                    <a:ext uri="{9D8B030D-6E8A-4147-A177-3AD203B41FA5}">
                      <a16:colId xmlns:a16="http://schemas.microsoft.com/office/drawing/2014/main" val="3022617281"/>
                    </a:ext>
                  </a:extLst>
                </a:gridCol>
                <a:gridCol w="1128967">
                  <a:extLst>
                    <a:ext uri="{9D8B030D-6E8A-4147-A177-3AD203B41FA5}">
                      <a16:colId xmlns:a16="http://schemas.microsoft.com/office/drawing/2014/main" val="1252840170"/>
                    </a:ext>
                  </a:extLst>
                </a:gridCol>
                <a:gridCol w="723918">
                  <a:extLst>
                    <a:ext uri="{9D8B030D-6E8A-4147-A177-3AD203B41FA5}">
                      <a16:colId xmlns:a16="http://schemas.microsoft.com/office/drawing/2014/main" val="2922170583"/>
                    </a:ext>
                  </a:extLst>
                </a:gridCol>
                <a:gridCol w="891837">
                  <a:extLst>
                    <a:ext uri="{9D8B030D-6E8A-4147-A177-3AD203B41FA5}">
                      <a16:colId xmlns:a16="http://schemas.microsoft.com/office/drawing/2014/main" val="6245164"/>
                    </a:ext>
                  </a:extLst>
                </a:gridCol>
                <a:gridCol w="708363">
                  <a:extLst>
                    <a:ext uri="{9D8B030D-6E8A-4147-A177-3AD203B41FA5}">
                      <a16:colId xmlns:a16="http://schemas.microsoft.com/office/drawing/2014/main" val="984301657"/>
                    </a:ext>
                  </a:extLst>
                </a:gridCol>
                <a:gridCol w="914398">
                  <a:extLst>
                    <a:ext uri="{9D8B030D-6E8A-4147-A177-3AD203B41FA5}">
                      <a16:colId xmlns:a16="http://schemas.microsoft.com/office/drawing/2014/main" val="2658565615"/>
                    </a:ext>
                  </a:extLst>
                </a:gridCol>
              </a:tblGrid>
              <a:tr h="771750"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Ресурсы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Да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Нет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</a:rPr>
                        <a:t>Затрудняюсь ответить</a:t>
                      </a:r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2515597"/>
                  </a:ext>
                </a:extLst>
              </a:tr>
              <a:tr h="520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Компьютерный класс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548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84,2%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9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1,4%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94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14,4%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0081138"/>
                  </a:ext>
                </a:extLst>
              </a:tr>
              <a:tr h="520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Электронная библиотечная система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593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91,1%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0,9%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52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8,0%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1094530"/>
                  </a:ext>
                </a:extLst>
              </a:tr>
              <a:tr h="5204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Электронный читальный зал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516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79,3%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6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0,9%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129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19,8%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8306388"/>
                  </a:ext>
                </a:extLst>
              </a:tr>
              <a:tr h="231525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Свободный доступ к электронной информационно-образовательной среде (ЭИОС) института (портал "Вместе", системе обнаружения тестовых заимствований "Антиплагиат", корпоративной почте студента)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520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79,9%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>
                          <a:solidFill>
                            <a:schemeClr val="tx1"/>
                          </a:solidFill>
                          <a:effectLst/>
                        </a:rPr>
                        <a:t>41</a:t>
                      </a:r>
                      <a:endParaRPr lang="ru-RU" sz="1600" b="0" kern="120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6,3%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90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b="0" kern="1200" dirty="0">
                          <a:solidFill>
                            <a:schemeClr val="tx1"/>
                          </a:solidFill>
                          <a:effectLst/>
                        </a:rPr>
                        <a:t>13,8%</a:t>
                      </a:r>
                      <a:endParaRPr lang="ru-RU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00499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2505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E6D1DF-C2D0-4921-A797-C2843B6DE7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0999" y="297572"/>
            <a:ext cx="8382000" cy="411162"/>
          </a:xfrm>
        </p:spPr>
        <p:txBody>
          <a:bodyPr>
            <a:normAutofit fontScale="90000"/>
          </a:bodyPr>
          <a:lstStyle/>
          <a:p>
            <a:r>
              <a:rPr lang="ru-RU" sz="18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8. Имеется ли в филиале возможность получения дополнительных видов подготовки?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23647432-7887-4EA2-A113-FF012B56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ABAA67C-FAC5-47CF-B533-41022EF78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3862101"/>
              </p:ext>
            </p:extLst>
          </p:nvPr>
        </p:nvGraphicFramePr>
        <p:xfrm>
          <a:off x="457200" y="708734"/>
          <a:ext cx="8229605" cy="33490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4365">
                  <a:extLst>
                    <a:ext uri="{9D8B030D-6E8A-4147-A177-3AD203B41FA5}">
                      <a16:colId xmlns:a16="http://schemas.microsoft.com/office/drawing/2014/main" val="3332441270"/>
                    </a:ext>
                  </a:extLst>
                </a:gridCol>
                <a:gridCol w="3357781">
                  <a:extLst>
                    <a:ext uri="{9D8B030D-6E8A-4147-A177-3AD203B41FA5}">
                      <a16:colId xmlns:a16="http://schemas.microsoft.com/office/drawing/2014/main" val="2742612167"/>
                    </a:ext>
                  </a:extLst>
                </a:gridCol>
                <a:gridCol w="445544">
                  <a:extLst>
                    <a:ext uri="{9D8B030D-6E8A-4147-A177-3AD203B41FA5}">
                      <a16:colId xmlns:a16="http://schemas.microsoft.com/office/drawing/2014/main" val="3310718537"/>
                    </a:ext>
                  </a:extLst>
                </a:gridCol>
                <a:gridCol w="1093609">
                  <a:extLst>
                    <a:ext uri="{9D8B030D-6E8A-4147-A177-3AD203B41FA5}">
                      <a16:colId xmlns:a16="http://schemas.microsoft.com/office/drawing/2014/main" val="1070739110"/>
                    </a:ext>
                  </a:extLst>
                </a:gridCol>
                <a:gridCol w="445544">
                  <a:extLst>
                    <a:ext uri="{9D8B030D-6E8A-4147-A177-3AD203B41FA5}">
                      <a16:colId xmlns:a16="http://schemas.microsoft.com/office/drawing/2014/main" val="3149525734"/>
                    </a:ext>
                  </a:extLst>
                </a:gridCol>
                <a:gridCol w="1093609">
                  <a:extLst>
                    <a:ext uri="{9D8B030D-6E8A-4147-A177-3AD203B41FA5}">
                      <a16:colId xmlns:a16="http://schemas.microsoft.com/office/drawing/2014/main" val="1200938455"/>
                    </a:ext>
                  </a:extLst>
                </a:gridCol>
                <a:gridCol w="445544">
                  <a:extLst>
                    <a:ext uri="{9D8B030D-6E8A-4147-A177-3AD203B41FA5}">
                      <a16:colId xmlns:a16="http://schemas.microsoft.com/office/drawing/2014/main" val="581204500"/>
                    </a:ext>
                  </a:extLst>
                </a:gridCol>
                <a:gridCol w="1093609">
                  <a:extLst>
                    <a:ext uri="{9D8B030D-6E8A-4147-A177-3AD203B41FA5}">
                      <a16:colId xmlns:a16="http://schemas.microsoft.com/office/drawing/2014/main" val="3065852967"/>
                    </a:ext>
                  </a:extLst>
                </a:gridCol>
              </a:tblGrid>
              <a:tr h="29620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2020-2021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Нет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Затрудняюсь ответить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5647398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Дополнительных спецкурсов по специальности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485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73,6%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3,8%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22,6%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172514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Дополнительной подготовки по иностранному языку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277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42,0%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10,2%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315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47,8%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8294849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Дополнительной подготовки по информатике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219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33,2%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11,1%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55,7%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15287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Спецкурсов по отдельным разделам других профессий (юридических, экономических и др.)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334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50,7%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7,1%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278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42,2%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9397527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Курсов по дополнительным профессиям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457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69,3%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4,2%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174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26,4%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28222927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Других видов дополнительного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66,6%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4,6%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190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28,8%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86441407"/>
                  </a:ext>
                </a:extLst>
              </a:tr>
              <a:tr h="41097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Второго высшего образования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51,4%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6,7%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41,9%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8370977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:a16="http://schemas.microsoft.com/office/drawing/2014/main" id="{90DAB5D8-C61B-47DE-AF3B-FB263349F7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8816542"/>
              </p:ext>
            </p:extLst>
          </p:nvPr>
        </p:nvGraphicFramePr>
        <p:xfrm>
          <a:off x="457200" y="4191000"/>
          <a:ext cx="8229599" cy="2497413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266212">
                  <a:extLst>
                    <a:ext uri="{9D8B030D-6E8A-4147-A177-3AD203B41FA5}">
                      <a16:colId xmlns:a16="http://schemas.microsoft.com/office/drawing/2014/main" val="2810273850"/>
                    </a:ext>
                  </a:extLst>
                </a:gridCol>
                <a:gridCol w="3315188">
                  <a:extLst>
                    <a:ext uri="{9D8B030D-6E8A-4147-A177-3AD203B41FA5}">
                      <a16:colId xmlns:a16="http://schemas.microsoft.com/office/drawing/2014/main" val="2651490749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41442896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4169302119"/>
                    </a:ext>
                  </a:extLst>
                </a:gridCol>
                <a:gridCol w="563640">
                  <a:extLst>
                    <a:ext uri="{9D8B030D-6E8A-4147-A177-3AD203B41FA5}">
                      <a16:colId xmlns:a16="http://schemas.microsoft.com/office/drawing/2014/main" val="435054460"/>
                    </a:ext>
                  </a:extLst>
                </a:gridCol>
                <a:gridCol w="960360">
                  <a:extLst>
                    <a:ext uri="{9D8B030D-6E8A-4147-A177-3AD203B41FA5}">
                      <a16:colId xmlns:a16="http://schemas.microsoft.com/office/drawing/2014/main" val="3404566743"/>
                    </a:ext>
                  </a:extLst>
                </a:gridCol>
                <a:gridCol w="466223">
                  <a:extLst>
                    <a:ext uri="{9D8B030D-6E8A-4147-A177-3AD203B41FA5}">
                      <a16:colId xmlns:a16="http://schemas.microsoft.com/office/drawing/2014/main" val="2812050722"/>
                    </a:ext>
                  </a:extLst>
                </a:gridCol>
                <a:gridCol w="1057776">
                  <a:extLst>
                    <a:ext uri="{9D8B030D-6E8A-4147-A177-3AD203B41FA5}">
                      <a16:colId xmlns:a16="http://schemas.microsoft.com/office/drawing/2014/main" val="2315556625"/>
                    </a:ext>
                  </a:extLst>
                </a:gridCol>
              </a:tblGrid>
              <a:tr h="29945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2019-2020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Нет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Затрудняюсь ответить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0734502"/>
                  </a:ext>
                </a:extLst>
              </a:tr>
              <a:tr h="317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Дополнительных спецкурсов по специальности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438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69,2%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2,7%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178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28,1%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7334402"/>
                  </a:ext>
                </a:extLst>
              </a:tr>
              <a:tr h="308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Дополнительной подготовки по иностранному языку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42,3%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5,5%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52,1%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59521383"/>
                  </a:ext>
                </a:extLst>
              </a:tr>
              <a:tr h="308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Дополнительной подготовки по информатике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185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29,2%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409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64,6%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41590066"/>
                  </a:ext>
                </a:extLst>
              </a:tr>
              <a:tr h="4537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Спецкурсов по отдельным разделам других профессий (юридических, экономических и др.)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287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45,3%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5,5%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311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49,1%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72699925"/>
                  </a:ext>
                </a:extLst>
              </a:tr>
              <a:tr h="3085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Курсов по дополнительным профессиям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64,6%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203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32,1%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5211749"/>
                  </a:ext>
                </a:extLst>
              </a:tr>
              <a:tr h="2896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Других видов дополнительного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374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59,1%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3,5%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37,4%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6943668"/>
                  </a:ext>
                </a:extLst>
              </a:tr>
              <a:tr h="21141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Второго высшего образования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287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45,3%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48,5;%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107734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72241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EFC7A83-6E84-4B83-B693-F3B58CB4F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487362"/>
          </a:xfrm>
        </p:spPr>
        <p:txBody>
          <a:bodyPr>
            <a:noAutofit/>
          </a:bodyPr>
          <a:lstStyle/>
          <a:p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8. Имеется ли в филиале возможность получения дополнительных видов подготовки?</a:t>
            </a:r>
            <a:b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</a:br>
            <a:r>
              <a: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2021-2022</a:t>
            </a:r>
            <a:endParaRPr lang="ru-RU" sz="1600" dirty="0">
              <a:solidFill>
                <a:srgbClr val="0070C0"/>
              </a:solidFill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DC943A1-F4E9-4111-A16E-407981878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15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A471EAA-8EA6-49C1-B789-7D165819EE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428625"/>
              </p:ext>
            </p:extLst>
          </p:nvPr>
        </p:nvGraphicFramePr>
        <p:xfrm>
          <a:off x="457201" y="838200"/>
          <a:ext cx="8381997" cy="574516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269249">
                  <a:extLst>
                    <a:ext uri="{9D8B030D-6E8A-4147-A177-3AD203B41FA5}">
                      <a16:colId xmlns:a16="http://schemas.microsoft.com/office/drawing/2014/main" val="2402590821"/>
                    </a:ext>
                  </a:extLst>
                </a:gridCol>
                <a:gridCol w="3401724">
                  <a:extLst>
                    <a:ext uri="{9D8B030D-6E8A-4147-A177-3AD203B41FA5}">
                      <a16:colId xmlns:a16="http://schemas.microsoft.com/office/drawing/2014/main" val="2258166842"/>
                    </a:ext>
                  </a:extLst>
                </a:gridCol>
                <a:gridCol w="451483">
                  <a:extLst>
                    <a:ext uri="{9D8B030D-6E8A-4147-A177-3AD203B41FA5}">
                      <a16:colId xmlns:a16="http://schemas.microsoft.com/office/drawing/2014/main" val="1201073451"/>
                    </a:ext>
                  </a:extLst>
                </a:gridCol>
                <a:gridCol w="1117217">
                  <a:extLst>
                    <a:ext uri="{9D8B030D-6E8A-4147-A177-3AD203B41FA5}">
                      <a16:colId xmlns:a16="http://schemas.microsoft.com/office/drawing/2014/main" val="1552703364"/>
                    </a:ext>
                  </a:extLst>
                </a:gridCol>
                <a:gridCol w="451483">
                  <a:extLst>
                    <a:ext uri="{9D8B030D-6E8A-4147-A177-3AD203B41FA5}">
                      <a16:colId xmlns:a16="http://schemas.microsoft.com/office/drawing/2014/main" val="1014621644"/>
                    </a:ext>
                  </a:extLst>
                </a:gridCol>
                <a:gridCol w="1108187">
                  <a:extLst>
                    <a:ext uri="{9D8B030D-6E8A-4147-A177-3AD203B41FA5}">
                      <a16:colId xmlns:a16="http://schemas.microsoft.com/office/drawing/2014/main" val="1708371235"/>
                    </a:ext>
                  </a:extLst>
                </a:gridCol>
                <a:gridCol w="451483">
                  <a:extLst>
                    <a:ext uri="{9D8B030D-6E8A-4147-A177-3AD203B41FA5}">
                      <a16:colId xmlns:a16="http://schemas.microsoft.com/office/drawing/2014/main" val="3356636442"/>
                    </a:ext>
                  </a:extLst>
                </a:gridCol>
                <a:gridCol w="1131171">
                  <a:extLst>
                    <a:ext uri="{9D8B030D-6E8A-4147-A177-3AD203B41FA5}">
                      <a16:colId xmlns:a16="http://schemas.microsoft.com/office/drawing/2014/main" val="3536914705"/>
                    </a:ext>
                  </a:extLst>
                </a:gridCol>
              </a:tblGrid>
              <a:tr h="6389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Нет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Затрудняюсь ответить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5465911"/>
                  </a:ext>
                </a:extLst>
              </a:tr>
              <a:tr h="829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Дополнительные программы по специальности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516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79,3%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16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2,5%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18,3%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42518230"/>
                  </a:ext>
                </a:extLst>
              </a:tr>
              <a:tr h="829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Дополнительная программа по иностранному языку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251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38,6%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5,8%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362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55,6%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396847"/>
                  </a:ext>
                </a:extLst>
              </a:tr>
              <a:tr h="829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Дополнительная программа по информатике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215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33,0%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409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62,8%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5181824"/>
                  </a:ext>
                </a:extLst>
              </a:tr>
              <a:tr h="95836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Спецкурсы по отдельным разделам других профессий (юридических, экономических и др.)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359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55,1%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268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41,2%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76113624"/>
                  </a:ext>
                </a:extLst>
              </a:tr>
              <a:tr h="829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Курсы по дополнительным профессиям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462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71,0%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27,0%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02436874"/>
                  </a:ext>
                </a:extLst>
              </a:tr>
              <a:tr h="8295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Программы профессиональной переподготовки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471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72,4%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173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26,6%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159344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7035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E85C0A-B45F-41BF-AA60-9C49A7B67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rgbClr val="0070C0"/>
                </a:solidFill>
                <a:latin typeface="Calibri"/>
              </a:rPr>
              <a:t>9. Удовлетворены ли Вы открытостью, полнотой и доступностью информации о деятельности организации, размещенной на официальном сайте, информационных стендах в помещении организации?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E776BDA3-E7E9-42A9-BAB5-BF9DE5D89D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16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662D421D-0AB0-41B9-9B5D-B17416E099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8017921"/>
              </p:ext>
            </p:extLst>
          </p:nvPr>
        </p:nvGraphicFramePr>
        <p:xfrm>
          <a:off x="656272" y="2133600"/>
          <a:ext cx="7831455" cy="1673352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130228">
                  <a:extLst>
                    <a:ext uri="{9D8B030D-6E8A-4147-A177-3AD203B41FA5}">
                      <a16:colId xmlns:a16="http://schemas.microsoft.com/office/drawing/2014/main" val="1480428462"/>
                    </a:ext>
                  </a:extLst>
                </a:gridCol>
                <a:gridCol w="2796802">
                  <a:extLst>
                    <a:ext uri="{9D8B030D-6E8A-4147-A177-3AD203B41FA5}">
                      <a16:colId xmlns:a16="http://schemas.microsoft.com/office/drawing/2014/main" val="891970463"/>
                    </a:ext>
                  </a:extLst>
                </a:gridCol>
                <a:gridCol w="1130228">
                  <a:extLst>
                    <a:ext uri="{9D8B030D-6E8A-4147-A177-3AD203B41FA5}">
                      <a16:colId xmlns:a16="http://schemas.microsoft.com/office/drawing/2014/main" val="2844065134"/>
                    </a:ext>
                  </a:extLst>
                </a:gridCol>
                <a:gridCol w="2774197">
                  <a:extLst>
                    <a:ext uri="{9D8B030D-6E8A-4147-A177-3AD203B41FA5}">
                      <a16:colId xmlns:a16="http://schemas.microsoft.com/office/drawing/2014/main" val="605597859"/>
                    </a:ext>
                  </a:extLst>
                </a:gridCol>
              </a:tblGrid>
              <a:tr h="533400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удовлетворен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не удовлетворен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2803062"/>
                  </a:ext>
                </a:extLst>
              </a:tr>
              <a:tr h="113995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620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b="1" dirty="0">
                          <a:effectLst/>
                        </a:rPr>
                        <a:t>95,2%</a:t>
                      </a:r>
                      <a:endParaRPr lang="ru-RU" sz="1800" b="1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>
                          <a:effectLst/>
                        </a:rPr>
                        <a:t>31</a:t>
                      </a:r>
                      <a:endParaRPr lang="ru-RU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800" dirty="0">
                          <a:effectLst/>
                        </a:rPr>
                        <a:t>4,8%</a:t>
                      </a:r>
                      <a:endParaRPr lang="ru-RU" sz="18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84825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54638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160431F-C2F5-4BC0-B1EF-2AE3BA428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pPr algn="just"/>
            <a:r>
              <a:rPr lang="ru-RU" sz="1600" dirty="0">
                <a:solidFill>
                  <a:srgbClr val="0070C0"/>
                </a:solidFill>
                <a:latin typeface="Calibri"/>
              </a:rPr>
              <a:t>10. Удовлетворены ли Вы комфортностью условий предоставления услуг в организации: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13C4342D-3AA7-4313-96D0-169BABCF0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83BEB36C-3269-4C01-97E7-EA8AA21588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1462062"/>
              </p:ext>
            </p:extLst>
          </p:nvPr>
        </p:nvGraphicFramePr>
        <p:xfrm>
          <a:off x="533400" y="1143000"/>
          <a:ext cx="8229600" cy="5440360"/>
        </p:xfrm>
        <a:graphic>
          <a:graphicData uri="http://schemas.openxmlformats.org/drawingml/2006/table">
            <a:tbl>
              <a:tblPr firstRow="1" firstCol="1">
                <a:tableStyleId>{BC89EF96-8CEA-46FF-86C4-4CE0E7609802}</a:tableStyleId>
              </a:tblPr>
              <a:tblGrid>
                <a:gridCol w="264354">
                  <a:extLst>
                    <a:ext uri="{9D8B030D-6E8A-4147-A177-3AD203B41FA5}">
                      <a16:colId xmlns:a16="http://schemas.microsoft.com/office/drawing/2014/main" val="3268835344"/>
                    </a:ext>
                  </a:extLst>
                </a:gridCol>
                <a:gridCol w="3339877">
                  <a:extLst>
                    <a:ext uri="{9D8B030D-6E8A-4147-A177-3AD203B41FA5}">
                      <a16:colId xmlns:a16="http://schemas.microsoft.com/office/drawing/2014/main" val="620675749"/>
                    </a:ext>
                  </a:extLst>
                </a:gridCol>
                <a:gridCol w="586769">
                  <a:extLst>
                    <a:ext uri="{9D8B030D-6E8A-4147-A177-3AD203B41FA5}">
                      <a16:colId xmlns:a16="http://schemas.microsoft.com/office/drawing/2014/main" val="2551492128"/>
                    </a:ext>
                  </a:extLst>
                </a:gridCol>
                <a:gridCol w="953409">
                  <a:extLst>
                    <a:ext uri="{9D8B030D-6E8A-4147-A177-3AD203B41FA5}">
                      <a16:colId xmlns:a16="http://schemas.microsoft.com/office/drawing/2014/main" val="3530325637"/>
                    </a:ext>
                  </a:extLst>
                </a:gridCol>
                <a:gridCol w="646791">
                  <a:extLst>
                    <a:ext uri="{9D8B030D-6E8A-4147-A177-3AD203B41FA5}">
                      <a16:colId xmlns:a16="http://schemas.microsoft.com/office/drawing/2014/main" val="2414619480"/>
                    </a:ext>
                  </a:extLst>
                </a:gridCol>
                <a:gridCol w="884520">
                  <a:extLst>
                    <a:ext uri="{9D8B030D-6E8A-4147-A177-3AD203B41FA5}">
                      <a16:colId xmlns:a16="http://schemas.microsoft.com/office/drawing/2014/main" val="332177087"/>
                    </a:ext>
                  </a:extLst>
                </a:gridCol>
                <a:gridCol w="639480">
                  <a:extLst>
                    <a:ext uri="{9D8B030D-6E8A-4147-A177-3AD203B41FA5}">
                      <a16:colId xmlns:a16="http://schemas.microsoft.com/office/drawing/2014/main" val="136353452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403126941"/>
                    </a:ext>
                  </a:extLst>
                </a:gridCol>
              </a:tblGrid>
              <a:tr h="74134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удовлетворен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удовлетворен частично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не удовлетворен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5510364"/>
                  </a:ext>
                </a:extLst>
              </a:tr>
              <a:tr h="78627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комфортной зоны отдыха в рекреациях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297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45,6%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32,7%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141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21,7%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6559472"/>
                  </a:ext>
                </a:extLst>
              </a:tr>
              <a:tr h="7638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и понятность навигации в помещении организации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534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82,0%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108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16,6%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1,4%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83426"/>
                  </a:ext>
                </a:extLst>
              </a:tr>
              <a:tr h="7638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наличие и доступность питьевой воды в помещении организации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51,6%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174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26,7%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141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21,7%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2018664"/>
                  </a:ext>
                </a:extLst>
              </a:tr>
              <a:tr h="85751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наличие и доступность санитарно-гигиенических помещений в организации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496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76,2%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18,1%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0078528"/>
                  </a:ext>
                </a:extLst>
              </a:tr>
              <a:tr h="7638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удовлетворительное санитарное состояние помещений организации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536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82,3%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96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14,7%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2,9%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6266564"/>
                  </a:ext>
                </a:extLst>
              </a:tr>
              <a:tr h="763807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транспортная доступность организации (наличие общественного транспорта, парковки)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495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76,0%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111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17,1%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6,9%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958508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39755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AAEC13C7-3F2F-4362-A882-24E9398B6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0AB37A08-51CB-41EF-9381-549F5C503A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117101"/>
              </p:ext>
            </p:extLst>
          </p:nvPr>
        </p:nvGraphicFramePr>
        <p:xfrm>
          <a:off x="304800" y="304800"/>
          <a:ext cx="8610599" cy="6553597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1926247997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174962998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1813184579"/>
                    </a:ext>
                  </a:extLst>
                </a:gridCol>
                <a:gridCol w="447091">
                  <a:extLst>
                    <a:ext uri="{9D8B030D-6E8A-4147-A177-3AD203B41FA5}">
                      <a16:colId xmlns:a16="http://schemas.microsoft.com/office/drawing/2014/main" val="1906735380"/>
                    </a:ext>
                  </a:extLst>
                </a:gridCol>
                <a:gridCol w="407453">
                  <a:extLst>
                    <a:ext uri="{9D8B030D-6E8A-4147-A177-3AD203B41FA5}">
                      <a16:colId xmlns:a16="http://schemas.microsoft.com/office/drawing/2014/main" val="729106577"/>
                    </a:ext>
                  </a:extLst>
                </a:gridCol>
                <a:gridCol w="1000112">
                  <a:extLst>
                    <a:ext uri="{9D8B030D-6E8A-4147-A177-3AD203B41FA5}">
                      <a16:colId xmlns:a16="http://schemas.microsoft.com/office/drawing/2014/main" val="1347529863"/>
                    </a:ext>
                  </a:extLst>
                </a:gridCol>
                <a:gridCol w="964744">
                  <a:extLst>
                    <a:ext uri="{9D8B030D-6E8A-4147-A177-3AD203B41FA5}">
                      <a16:colId xmlns:a16="http://schemas.microsoft.com/office/drawing/2014/main" val="319604244"/>
                    </a:ext>
                  </a:extLst>
                </a:gridCol>
                <a:gridCol w="1752599">
                  <a:extLst>
                    <a:ext uri="{9D8B030D-6E8A-4147-A177-3AD203B41FA5}">
                      <a16:colId xmlns:a16="http://schemas.microsoft.com/office/drawing/2014/main" val="1553836736"/>
                    </a:ext>
                  </a:extLst>
                </a:gridCol>
              </a:tblGrid>
              <a:tr h="397522">
                <a:tc grid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11. Удовлетворены ли Вы доступностью предоставления услуг для инвалидов в организации?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4781504"/>
                  </a:ext>
                </a:extLst>
              </a:tr>
              <a:tr h="7729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удовлетворен</a:t>
                      </a: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ru-RU" sz="1400">
                          <a:effectLst/>
                        </a:rPr>
                        <a:t>не удовлетворен</a:t>
                      </a:r>
                      <a:endParaRPr lang="ru-RU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не удовлетворен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затрудняюсь ответить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0699253"/>
                  </a:ext>
                </a:extLst>
              </a:tr>
              <a:tr h="397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319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49,0%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r>
                        <a:rPr lang="ru-RU" sz="1400" dirty="0">
                          <a:effectLst/>
                        </a:rPr>
                        <a:t>20</a:t>
                      </a:r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312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47,9%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dirty="0"/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31697278"/>
                  </a:ext>
                </a:extLst>
              </a:tr>
              <a:tr h="1104230">
                <a:tc grid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600" dirty="0">
                        <a:solidFill>
                          <a:srgbClr val="0070C0"/>
                        </a:solidFill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12. Удовлетворены ли Вы доброжелательностью и вежливостью работников организации, обеспечивающих непосредственное оказание услуги при обращении в организацию (преподаватели, тренеры, инструкторы, библиотекари и прочие работники)?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412400"/>
                  </a:ext>
                </a:extLst>
              </a:tr>
              <a:tr h="77296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удовлетворен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 удовлетворен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dirty="0"/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 удовлетворен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498706284"/>
                  </a:ext>
                </a:extLst>
              </a:tr>
              <a:tr h="397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600</a:t>
                      </a: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92,2%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51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7,8%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7,8%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799766271"/>
                  </a:ext>
                </a:extLst>
              </a:tr>
              <a:tr h="739392">
                <a:tc gridSpan="8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600" dirty="0">
                          <a:solidFill>
                            <a:srgbClr val="0070C0"/>
                          </a:solidFill>
                          <a:effectLst/>
                        </a:rPr>
                        <a:t>13. Пользовались ли Вы какими-либо дистанционными способами взаимодействия с организацией (телефон, электронная почта, электронный портал «Вместе», раздел официального сайта "Часто задаваемые вопросы")?</a:t>
                      </a:r>
                      <a:endParaRPr lang="ru-RU" sz="16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11453746"/>
                  </a:ext>
                </a:extLst>
              </a:tr>
              <a:tr h="397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3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>
                          <a:effectLst/>
                        </a:rPr>
                        <a:t>Да</a:t>
                      </a: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Нет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3626030586"/>
                  </a:ext>
                </a:extLst>
              </a:tr>
              <a:tr h="397522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613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r>
                        <a:rPr lang="ru-RU" sz="1400" dirty="0">
                          <a:effectLst/>
                        </a:rPr>
                        <a:t>94,2%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5,8%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5,8%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:a16="http://schemas.microsoft.com/office/drawing/2014/main" val="1444494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19456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4C4A7B70-0D73-4E07-BECE-B5761B662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43CBFBC1-59A3-44D2-81AB-9B72CEAD9D7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1000114"/>
              </p:ext>
            </p:extLst>
          </p:nvPr>
        </p:nvGraphicFramePr>
        <p:xfrm>
          <a:off x="457200" y="381000"/>
          <a:ext cx="8381995" cy="6276590"/>
        </p:xfrm>
        <a:graphic>
          <a:graphicData uri="http://schemas.openxmlformats.org/drawingml/2006/table">
            <a:tbl>
              <a:tblPr firstRow="1" firstCol="1" bandRow="1"/>
              <a:tblGrid>
                <a:gridCol w="228879">
                  <a:extLst>
                    <a:ext uri="{9D8B030D-6E8A-4147-A177-3AD203B41FA5}">
                      <a16:colId xmlns:a16="http://schemas.microsoft.com/office/drawing/2014/main" val="3490225871"/>
                    </a:ext>
                  </a:extLst>
                </a:gridCol>
                <a:gridCol w="2891693">
                  <a:extLst>
                    <a:ext uri="{9D8B030D-6E8A-4147-A177-3AD203B41FA5}">
                      <a16:colId xmlns:a16="http://schemas.microsoft.com/office/drawing/2014/main" val="3785708429"/>
                    </a:ext>
                  </a:extLst>
                </a:gridCol>
                <a:gridCol w="383791">
                  <a:extLst>
                    <a:ext uri="{9D8B030D-6E8A-4147-A177-3AD203B41FA5}">
                      <a16:colId xmlns:a16="http://schemas.microsoft.com/office/drawing/2014/main" val="2437570046"/>
                    </a:ext>
                  </a:extLst>
                </a:gridCol>
                <a:gridCol w="197478">
                  <a:extLst>
                    <a:ext uri="{9D8B030D-6E8A-4147-A177-3AD203B41FA5}">
                      <a16:colId xmlns:a16="http://schemas.microsoft.com/office/drawing/2014/main" val="3878208690"/>
                    </a:ext>
                  </a:extLst>
                </a:gridCol>
                <a:gridCol w="430543">
                  <a:extLst>
                    <a:ext uri="{9D8B030D-6E8A-4147-A177-3AD203B41FA5}">
                      <a16:colId xmlns:a16="http://schemas.microsoft.com/office/drawing/2014/main" val="76487266"/>
                    </a:ext>
                  </a:extLst>
                </a:gridCol>
                <a:gridCol w="321686">
                  <a:extLst>
                    <a:ext uri="{9D8B030D-6E8A-4147-A177-3AD203B41FA5}">
                      <a16:colId xmlns:a16="http://schemas.microsoft.com/office/drawing/2014/main" val="1056439116"/>
                    </a:ext>
                  </a:extLst>
                </a:gridCol>
                <a:gridCol w="383791">
                  <a:extLst>
                    <a:ext uri="{9D8B030D-6E8A-4147-A177-3AD203B41FA5}">
                      <a16:colId xmlns:a16="http://schemas.microsoft.com/office/drawing/2014/main" val="3649422434"/>
                    </a:ext>
                  </a:extLst>
                </a:gridCol>
                <a:gridCol w="197478">
                  <a:extLst>
                    <a:ext uri="{9D8B030D-6E8A-4147-A177-3AD203B41FA5}">
                      <a16:colId xmlns:a16="http://schemas.microsoft.com/office/drawing/2014/main" val="160749564"/>
                    </a:ext>
                  </a:extLst>
                </a:gridCol>
                <a:gridCol w="422868">
                  <a:extLst>
                    <a:ext uri="{9D8B030D-6E8A-4147-A177-3AD203B41FA5}">
                      <a16:colId xmlns:a16="http://schemas.microsoft.com/office/drawing/2014/main" val="2333846538"/>
                    </a:ext>
                  </a:extLst>
                </a:gridCol>
                <a:gridCol w="321686">
                  <a:extLst>
                    <a:ext uri="{9D8B030D-6E8A-4147-A177-3AD203B41FA5}">
                      <a16:colId xmlns:a16="http://schemas.microsoft.com/office/drawing/2014/main" val="2341134996"/>
                    </a:ext>
                  </a:extLst>
                </a:gridCol>
                <a:gridCol w="206548">
                  <a:extLst>
                    <a:ext uri="{9D8B030D-6E8A-4147-A177-3AD203B41FA5}">
                      <a16:colId xmlns:a16="http://schemas.microsoft.com/office/drawing/2014/main" val="2240698486"/>
                    </a:ext>
                  </a:extLst>
                </a:gridCol>
                <a:gridCol w="2395554">
                  <a:extLst>
                    <a:ext uri="{9D8B030D-6E8A-4147-A177-3AD203B41FA5}">
                      <a16:colId xmlns:a16="http://schemas.microsoft.com/office/drawing/2014/main" val="2853598293"/>
                    </a:ext>
                  </a:extLst>
                </a:gridCol>
              </a:tblGrid>
              <a:tr h="1116575">
                <a:tc gridSpan="1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rgbClr val="0070C0"/>
                          </a:solidFill>
                          <a:latin typeface="Calibri"/>
                          <a:ea typeface="+mj-ea"/>
                          <a:cs typeface="+mj-cs"/>
                        </a:rPr>
                        <a:t>14. Удовлетворены ли Вы доброжелательностью и вежливостью работников организации, с которыми взаимодействовали в дистанционной форме (по телефону, по электронной почте, с помощью электронных сервисов (для подачи электронного обращения (жалобы, предложения), получения консультации по оказываемым услугам) и в прочих дистанционных формах)?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55967457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509405416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635    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(97,5%)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97,5%)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        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(2,5%)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159893475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141753"/>
                  </a:ext>
                </a:extLst>
              </a:tr>
              <a:tr h="550196">
                <a:tc gridSpan="1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rgbClr val="0070C0"/>
                          </a:solidFill>
                          <a:latin typeface="Calibri"/>
                          <a:ea typeface="+mj-ea"/>
                          <a:cs typeface="+mj-cs"/>
                        </a:rPr>
                        <a:t>15. Готовы ли Вы рекомендовать данную организацию родственникам и знакомым (или могли бы Вы ее рекомендовать, если бы была возможность выбора организации)?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83785772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010540935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605     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(92,9%)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46        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(7,1%)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11865853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58749418"/>
                  </a:ext>
                </a:extLst>
              </a:tr>
              <a:tr h="857659">
                <a:tc gridSpan="12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kern="1200" dirty="0">
                          <a:solidFill>
                            <a:srgbClr val="0070C0"/>
                          </a:solidFill>
                          <a:latin typeface="Calibri"/>
                          <a:ea typeface="+mj-ea"/>
                          <a:cs typeface="+mj-cs"/>
                        </a:rPr>
                        <a:t>16. Удовлетворены ли Вы организационными условиями предоставления услуг (графиком работы организации (подразделений, отдельных специалистов); навигацией внутри организации (наличие информационных табличек, указателей, сигнальных табло и прочее)?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81444715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4413706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625      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(96,0%)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          </a:t>
                      </a:r>
                      <a:r>
                        <a:rPr lang="ru-RU" sz="1200" dirty="0"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(4,0%)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30336323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4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3999906"/>
                  </a:ext>
                </a:extLst>
              </a:tr>
              <a:tr h="291281">
                <a:tc gridSpan="12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kern="1200" dirty="0">
                          <a:solidFill>
                            <a:srgbClr val="0070C0"/>
                          </a:solidFill>
                          <a:latin typeface="Calibri"/>
                          <a:ea typeface="+mj-ea"/>
                          <a:cs typeface="+mj-cs"/>
                        </a:rPr>
                        <a:t>17. Удовлетворены ли Вы в целом условиями оказания услуг в организации?</a:t>
                      </a: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mpd="sng">
                      <a:noFill/>
                      <a:prstDash val="solid"/>
                    </a:lnL>
                    <a:lnT w="12700" cmpd="sng">
                      <a:noFill/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999671621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Да</a:t>
                      </a:r>
                      <a:endParaRPr lang="ru-RU" sz="12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  <a:prstDash val="soli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905266"/>
                  </a:ext>
                </a:extLst>
              </a:tr>
              <a:tr h="2912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626    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(96,2%)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2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         </a:t>
                      </a: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(3,8%)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endParaRPr lang="ru-RU" sz="12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1200" kern="120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algn="just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%)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2317654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071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228600" y="1219200"/>
            <a:ext cx="8686800" cy="533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457200" y="304800"/>
            <a:ext cx="5638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Нормативные документы</a:t>
            </a:r>
          </a:p>
        </p:txBody>
      </p:sp>
      <p:pic>
        <p:nvPicPr>
          <p:cNvPr id="8" name="Рисунок 7" descr="Ishim_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91400" y="0"/>
            <a:ext cx="1752600" cy="109537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BAAB66B6-A51F-4B0E-85C5-90864C4AC8D3}"/>
              </a:ext>
            </a:extLst>
          </p:cNvPr>
          <p:cNvSpPr txBox="1"/>
          <p:nvPr/>
        </p:nvSpPr>
        <p:spPr>
          <a:xfrm>
            <a:off x="228600" y="1235927"/>
            <a:ext cx="8686800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Федеральный закон Российской Федерации от 29.12.2012 № 273-ФЗ «Об образовании в Российской Федерации»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Приказ Министерства образования и науки Российской Федерации </a:t>
            </a:r>
            <a:r>
              <a:rPr lang="ru-RU"/>
              <a:t>от 06.04.2021 № 245 </a:t>
            </a:r>
            <a:r>
              <a:rPr lang="ru-RU" dirty="0"/>
              <a:t>«Об утверждении Порядка  организации и осуществления образовательной деятельности по образовательным программам высшего образования – программам бакалавриата, программам специалитета, программам магистратуры»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ru-RU" dirty="0"/>
              <a:t>Федеральные государственные образовательные стандарты высшего образования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Приказ Министерства науки и высшего образования Российской Федерации от 31.07.2020 № 860 «Об утверждении показателей, характеризующих общие критерии оценки качества условий осуществления образовательной деятельности организациями, осуществляющими образовательную деятельность по образовательным программам высшего образования»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kumimoji="0" lang="ru-RU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Приказ Минтруда России от 30.10.2018 N 675н «Об утверждении Методики выявления и обобщения мнения граждан о качестве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экспертизы» (Зарегистрировано в Минюсте России 20.11.2018 N 52726)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285750" indent="-285750" algn="just">
              <a:buFont typeface="Wingdings" panose="05000000000000000000" pitchFamily="2" charset="2"/>
              <a:buChar char="ü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076511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A3F3218-6CE3-4D6B-8A88-4818D42006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20</a:t>
            </a:fld>
            <a:endParaRPr lang="en-US"/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A2326DF0-CCB9-47FE-8D4B-E0BAD1731BF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809388"/>
              </p:ext>
            </p:extLst>
          </p:nvPr>
        </p:nvGraphicFramePr>
        <p:xfrm>
          <a:off x="171448" y="68897"/>
          <a:ext cx="8820152" cy="6445825"/>
        </p:xfrm>
        <a:graphic>
          <a:graphicData uri="http://schemas.openxmlformats.org/drawingml/2006/table">
            <a:tbl>
              <a:tblPr firstRow="1" firstCol="1">
                <a:tableStyleId>{BC89EF96-8CEA-46FF-86C4-4CE0E7609802}</a:tableStyleId>
              </a:tblPr>
              <a:tblGrid>
                <a:gridCol w="1747389">
                  <a:extLst>
                    <a:ext uri="{9D8B030D-6E8A-4147-A177-3AD203B41FA5}">
                      <a16:colId xmlns:a16="http://schemas.microsoft.com/office/drawing/2014/main" val="3637947669"/>
                    </a:ext>
                  </a:extLst>
                </a:gridCol>
                <a:gridCol w="1146725">
                  <a:extLst>
                    <a:ext uri="{9D8B030D-6E8A-4147-A177-3AD203B41FA5}">
                      <a16:colId xmlns:a16="http://schemas.microsoft.com/office/drawing/2014/main" val="2085647089"/>
                    </a:ext>
                  </a:extLst>
                </a:gridCol>
                <a:gridCol w="1515961">
                  <a:extLst>
                    <a:ext uri="{9D8B030D-6E8A-4147-A177-3AD203B41FA5}">
                      <a16:colId xmlns:a16="http://schemas.microsoft.com/office/drawing/2014/main" val="3885408352"/>
                    </a:ext>
                  </a:extLst>
                </a:gridCol>
                <a:gridCol w="1555341">
                  <a:extLst>
                    <a:ext uri="{9D8B030D-6E8A-4147-A177-3AD203B41FA5}">
                      <a16:colId xmlns:a16="http://schemas.microsoft.com/office/drawing/2014/main" val="235800838"/>
                    </a:ext>
                  </a:extLst>
                </a:gridCol>
                <a:gridCol w="1358460">
                  <a:extLst>
                    <a:ext uri="{9D8B030D-6E8A-4147-A177-3AD203B41FA5}">
                      <a16:colId xmlns:a16="http://schemas.microsoft.com/office/drawing/2014/main" val="3714845203"/>
                    </a:ext>
                  </a:extLst>
                </a:gridCol>
                <a:gridCol w="1496276">
                  <a:extLst>
                    <a:ext uri="{9D8B030D-6E8A-4147-A177-3AD203B41FA5}">
                      <a16:colId xmlns:a16="http://schemas.microsoft.com/office/drawing/2014/main" val="746781289"/>
                    </a:ext>
                  </a:extLst>
                </a:gridCol>
              </a:tblGrid>
              <a:tr h="401401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solidFill>
                            <a:srgbClr val="0070C0"/>
                          </a:solidFill>
                          <a:effectLst/>
                        </a:rPr>
                        <a:t>18. Ваши предложения по улучшению условий оказания услуг в данной организации:</a:t>
                      </a:r>
                      <a:endParaRPr lang="ru-RU" sz="1400" dirty="0">
                        <a:solidFill>
                          <a:srgbClr val="0070C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extLst>
                  <a:ext uri="{0D108BD9-81ED-4DB2-BD59-A6C34878D82A}">
                    <a16:rowId xmlns:a16="http://schemas.microsoft.com/office/drawing/2014/main" val="1434648603"/>
                  </a:ext>
                </a:extLst>
              </a:tr>
              <a:tr h="312357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Нет предложений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>
                    <a:solidFill>
                      <a:schemeClr val="tx2">
                        <a:lumMod val="60000"/>
                        <a:lumOff val="40000"/>
                        <a:alpha val="2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Нет предложений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</a:rPr>
                        <a:t>Сделать столовую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1" dirty="0">
                          <a:effectLst/>
                        </a:rPr>
                        <a:t>Сделать зону отдыха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extLst>
                  <a:ext uri="{0D108BD9-81ED-4DB2-BD59-A6C34878D82A}">
                    <a16:rowId xmlns:a16="http://schemas.microsoft.com/office/drawing/2014/main" val="1898204247"/>
                  </a:ext>
                </a:extLst>
              </a:tr>
              <a:tr h="28375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578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1" dirty="0">
                          <a:effectLst/>
                        </a:rPr>
                        <a:t>88,8%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27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4,1%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30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4,6%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extLst>
                  <a:ext uri="{0D108BD9-81ED-4DB2-BD59-A6C34878D82A}">
                    <a16:rowId xmlns:a16="http://schemas.microsoft.com/office/drawing/2014/main" val="3006817527"/>
                  </a:ext>
                </a:extLst>
              </a:tr>
              <a:tr h="686194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</a:rPr>
                        <a:t>Улучшить техническую оснащенность 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Улучшить техническую оснащенность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Долгосрочное развитие университета. В частности Ишимского педагогического института.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Более лояльное отношение к студентам в трудной жизненной ситуации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extLst>
                  <a:ext uri="{0D108BD9-81ED-4DB2-BD59-A6C34878D82A}">
                    <a16:rowId xmlns:a16="http://schemas.microsoft.com/office/drawing/2014/main" val="3022434756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9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1,4%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0,3%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extLst>
                  <a:ext uri="{0D108BD9-81ED-4DB2-BD59-A6C34878D82A}">
                    <a16:rowId xmlns:a16="http://schemas.microsoft.com/office/drawing/2014/main" val="1657412079"/>
                  </a:ext>
                </a:extLst>
              </a:tr>
              <a:tr h="87590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</a:rPr>
                        <a:t>Необходимы кулеры с водой в коридорах института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Необходимы кулеры с водой в коридорах института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Предоставления выбора учебного предмета, составление собственного плана тем учебных занятий, которые интересны студенту.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Более четко оснащать студентов информацией в группах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extLst>
                  <a:ext uri="{0D108BD9-81ED-4DB2-BD59-A6C34878D82A}">
                    <a16:rowId xmlns:a16="http://schemas.microsoft.com/office/drawing/2014/main" val="232988040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8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extLst>
                  <a:ext uri="{0D108BD9-81ED-4DB2-BD59-A6C34878D82A}">
                    <a16:rowId xmlns:a16="http://schemas.microsoft.com/office/drawing/2014/main" val="2870018156"/>
                  </a:ext>
                </a:extLst>
              </a:tr>
              <a:tr h="16177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</a:rPr>
                        <a:t>Больше пар в рабочие дни, меньше в субботу 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Больше пар в рабочие дни, меньше в субботу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Люблю наш ВУЗ. Пусть он остаётся таким же прекрасным в любые времена.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Предложений нет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rgbClr val="C1F1C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Сделать нормальный коворкинг, чтобы студенты ощущали себя внутри здания не как в больнице или обычной школе, а как в нормальном ВУЗе. Поменять систему образования некоторых предметов с "Посмотри бесполезную презентацию" на более наглядное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extLst>
                  <a:ext uri="{0D108BD9-81ED-4DB2-BD59-A6C34878D82A}">
                    <a16:rowId xmlns:a16="http://schemas.microsoft.com/office/drawing/2014/main" val="3941194148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1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extLst>
                  <a:ext uri="{0D108BD9-81ED-4DB2-BD59-A6C34878D82A}">
                    <a16:rowId xmlns:a16="http://schemas.microsoft.com/office/drawing/2014/main" val="1334585477"/>
                  </a:ext>
                </a:extLst>
              </a:tr>
              <a:tr h="877891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</a:rPr>
                        <a:t>Я бы хотела видеть мои баллы по предметам, сейчас такой возможности нет, следить за своей успеваемостью не предоставляется возможным .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Я бы хотела видеть мои баллы по предметам, сейчас такой возможности нет, следить за своей успеваемостью не предоставляется возможным 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Сделать парковку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По дополнительному образованию хотелось бы что то новое, например, информационная безопасность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extLst>
                  <a:ext uri="{0D108BD9-81ED-4DB2-BD59-A6C34878D82A}">
                    <a16:rowId xmlns:a16="http://schemas.microsoft.com/office/drawing/2014/main" val="2316328235"/>
                  </a:ext>
                </a:extLst>
              </a:tr>
              <a:tr h="20438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1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0,3%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/>
                </a:tc>
                <a:extLst>
                  <a:ext uri="{0D108BD9-81ED-4DB2-BD59-A6C34878D82A}">
                    <a16:rowId xmlns:a16="http://schemas.microsoft.com/office/drawing/2014/main" val="3547197496"/>
                  </a:ext>
                </a:extLst>
              </a:tr>
              <a:tr h="29960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b="0" dirty="0">
                          <a:effectLst/>
                        </a:rPr>
                        <a:t>Введение интересных дисциплин</a:t>
                      </a:r>
                      <a:endParaRPr lang="ru-RU" sz="12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>
                    <a:solidFill>
                      <a:srgbClr val="FFFF99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200" dirty="0">
                          <a:effectLst/>
                        </a:rPr>
                        <a:t>Введение интересных дисциплин.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extLst>
                  <a:ext uri="{0D108BD9-81ED-4DB2-BD59-A6C34878D82A}">
                    <a16:rowId xmlns:a16="http://schemas.microsoft.com/office/drawing/2014/main" val="3069143934"/>
                  </a:ext>
                </a:extLst>
              </a:tr>
              <a:tr h="10426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>
                          <a:effectLst/>
                        </a:rPr>
                        <a:t>1</a:t>
                      </a:r>
                      <a:endParaRPr lang="ru-RU" sz="1400" b="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dirty="0">
                          <a:effectLst/>
                        </a:rPr>
                        <a:t>0,2%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ctr"/>
                </a:tc>
                <a:tc grid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6985" marR="26985" marT="0" marB="0" anchor="b"/>
                </a:tc>
                <a:extLst>
                  <a:ext uri="{0D108BD9-81ED-4DB2-BD59-A6C34878D82A}">
                    <a16:rowId xmlns:a16="http://schemas.microsoft.com/office/drawing/2014/main" val="3891675150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542D8536-C605-4B9C-A08D-CE4B45ABEB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5138" y="15890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34462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 txBox="1">
            <a:spLocks/>
          </p:cNvSpPr>
          <p:nvPr/>
        </p:nvSpPr>
        <p:spPr>
          <a:xfrm>
            <a:off x="4017963" y="5638800"/>
            <a:ext cx="4897437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Докладчик: </a:t>
            </a:r>
          </a:p>
          <a:p>
            <a:pPr marL="0" marR="0" lvl="0" indent="0" algn="r" defTabSz="914400" rtl="0" eaLnBrk="1" fontAlgn="auto" latinLnBrk="0" hangingPunct="1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sz="2000" b="0" i="0" u="none" strike="noStrike" kern="1200" cap="none" spc="0" normalizeH="0" baseline="0" noProof="0" dirty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Тенюнина И.А., начальник УМО 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914400" y="1600200"/>
            <a:ext cx="7772400" cy="38290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Результаты анкетирования студентов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«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Удовлетворённость качеством оказываемых образовательных услуг»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sz="2400" b="1" dirty="0">
              <a:solidFill>
                <a:srgbClr val="4F81BD">
                  <a:lumMod val="75000"/>
                </a:srgbClr>
              </a:solidFill>
              <a:latin typeface="Arial Narrow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Спасибо </a:t>
            </a:r>
            <a:r>
              <a:rPr kumimoji="0" lang="ru-RU" sz="2400" b="1" i="0" u="none" strike="noStrike" kern="1200" cap="none" spc="0" normalizeH="0" baseline="0" noProof="0">
                <a:ln>
                  <a:noFill/>
                </a:ln>
                <a:solidFill>
                  <a:srgbClr val="4F81BD">
                    <a:lumMod val="75000"/>
                  </a:srgbClr>
                </a:solidFill>
                <a:effectLst/>
                <a:uLnTx/>
                <a:uFillTx/>
                <a:latin typeface="Arial Narrow" pitchFamily="34" charset="0"/>
                <a:ea typeface="+mn-ea"/>
                <a:cs typeface="+mn-cs"/>
              </a:rPr>
              <a:t>за внимание!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4F81BD">
                  <a:lumMod val="75000"/>
                </a:srgbClr>
              </a:solidFill>
              <a:effectLst/>
              <a:uLnTx/>
              <a:uFillTx/>
              <a:latin typeface="Arial Narrow" pitchFamily="34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80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Arial Narrow" pitchFamily="34" charset="0"/>
              <a:ea typeface="+mj-ea"/>
              <a:cs typeface="+mj-cs"/>
            </a:endParaRPr>
          </a:p>
        </p:txBody>
      </p:sp>
      <p:pic>
        <p:nvPicPr>
          <p:cNvPr id="8" name="Рисунок 7" descr="Ishim_logo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96000" y="0"/>
            <a:ext cx="3048000" cy="1905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B78C10-AB23-42A3-A557-C623278F03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04800"/>
            <a:ext cx="7772400" cy="533400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  <a:latin typeface="Arial Narrow" pitchFamily="34" charset="0"/>
              </a:rPr>
              <a:t>Организация анкетирования</a:t>
            </a:r>
          </a:p>
        </p:txBody>
      </p:sp>
      <mc:AlternateContent xmlns:mc="http://schemas.openxmlformats.org/markup-compatibility/2006" xmlns:cx2="http://schemas.microsoft.com/office/drawing/2015/10/21/chartex">
        <mc:Choice Requires="cx2">
          <p:graphicFrame>
            <p:nvGraphicFramePr>
              <p:cNvPr id="6" name="Диаграмма 5">
                <a:extLst>
                  <a:ext uri="{FF2B5EF4-FFF2-40B4-BE49-F238E27FC236}">
                    <a16:creationId xmlns:a16="http://schemas.microsoft.com/office/drawing/2014/main" id="{F6723641-7517-41BA-8013-4B2F63A9BB55}"/>
                  </a:ext>
                </a:extLst>
              </p:cNvPr>
              <p:cNvGraphicFramePr/>
              <p:nvPr>
                <p:extLst>
                  <p:ext uri="{D42A27DB-BD31-4B8C-83A1-F6EECF244321}">
                    <p14:modId xmlns:p14="http://schemas.microsoft.com/office/powerpoint/2010/main" val="3729322191"/>
                  </p:ext>
                </p:extLst>
              </p:nvPr>
            </p:nvGraphicFramePr>
            <p:xfrm>
              <a:off x="495300" y="838200"/>
              <a:ext cx="8153400" cy="259080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2"/>
              </a:graphicData>
            </a:graphic>
          </p:graphicFrame>
        </mc:Choice>
        <mc:Fallback xmlns="">
          <p:pic>
            <p:nvPicPr>
              <p:cNvPr id="6" name="Диаграмма 5">
                <a:extLst>
                  <a:ext uri="{FF2B5EF4-FFF2-40B4-BE49-F238E27FC236}">
                    <a16:creationId xmlns:a16="http://schemas.microsoft.com/office/drawing/2014/main" id="{F6723641-7517-41BA-8013-4B2F63A9BB55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95300" y="838200"/>
                <a:ext cx="8153400" cy="2590800"/>
              </a:xfrm>
              <a:prstGeom prst="rect">
                <a:avLst/>
              </a:prstGeom>
            </p:spPr>
          </p:pic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AB358ED7-5731-4F27-BE06-B1CB87CFEC0A}"/>
              </a:ext>
            </a:extLst>
          </p:cNvPr>
          <p:cNvSpPr txBox="1"/>
          <p:nvPr/>
        </p:nvSpPr>
        <p:spPr>
          <a:xfrm>
            <a:off x="5487223" y="1958814"/>
            <a:ext cx="1068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98,7%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AC668B3-7A70-445E-9B00-F7BD9369021A}"/>
              </a:ext>
            </a:extLst>
          </p:cNvPr>
          <p:cNvSpPr txBox="1"/>
          <p:nvPr/>
        </p:nvSpPr>
        <p:spPr>
          <a:xfrm>
            <a:off x="5450937" y="2485201"/>
            <a:ext cx="1068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97,8%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EEEAB57-F1A4-49DD-8C18-475CBB0C265F}"/>
              </a:ext>
            </a:extLst>
          </p:cNvPr>
          <p:cNvSpPr txBox="1"/>
          <p:nvPr/>
        </p:nvSpPr>
        <p:spPr>
          <a:xfrm>
            <a:off x="5487223" y="2957100"/>
            <a:ext cx="1068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100%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FCCEFBF-B045-4EB0-88D2-4D87AA186FE5}"/>
              </a:ext>
            </a:extLst>
          </p:cNvPr>
          <p:cNvSpPr txBox="1"/>
          <p:nvPr/>
        </p:nvSpPr>
        <p:spPr>
          <a:xfrm>
            <a:off x="5576777" y="1384701"/>
            <a:ext cx="10684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chemeClr val="bg1"/>
                </a:solidFill>
              </a:rPr>
              <a:t>98,8%</a:t>
            </a:r>
          </a:p>
        </p:txBody>
      </p:sp>
      <p:graphicFrame>
        <p:nvGraphicFramePr>
          <p:cNvPr id="14" name="Диаграмма 13">
            <a:extLst>
              <a:ext uri="{FF2B5EF4-FFF2-40B4-BE49-F238E27FC236}">
                <a16:creationId xmlns:a16="http://schemas.microsoft.com/office/drawing/2014/main" id="{A5A9C42D-0442-4283-A4E2-E3BAF3C10B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02126585"/>
              </p:ext>
            </p:extLst>
          </p:nvPr>
        </p:nvGraphicFramePr>
        <p:xfrm>
          <a:off x="458023" y="4145616"/>
          <a:ext cx="5029200" cy="24075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17" name="Диаграмма 16">
            <a:extLst>
              <a:ext uri="{FF2B5EF4-FFF2-40B4-BE49-F238E27FC236}">
                <a16:creationId xmlns:a16="http://schemas.microsoft.com/office/drawing/2014/main" id="{F9B42E4A-45D0-486C-8223-508AA4B048E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7327002"/>
              </p:ext>
            </p:extLst>
          </p:nvPr>
        </p:nvGraphicFramePr>
        <p:xfrm>
          <a:off x="5576777" y="3483487"/>
          <a:ext cx="3201223" cy="3069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A55D0731-8613-4414-8D41-3972AB8CA2F3}"/>
              </a:ext>
            </a:extLst>
          </p:cNvPr>
          <p:cNvSpPr txBox="1"/>
          <p:nvPr/>
        </p:nvSpPr>
        <p:spPr>
          <a:xfrm>
            <a:off x="7177388" y="892687"/>
            <a:ext cx="2326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chemeClr val="accent1"/>
                </a:solidFill>
              </a:rPr>
              <a:t>79,4% ОФО</a:t>
            </a:r>
          </a:p>
        </p:txBody>
      </p:sp>
    </p:spTree>
    <p:extLst>
      <p:ext uri="{BB962C8B-B14F-4D97-AF65-F5344CB8AC3E}">
        <p14:creationId xmlns:p14="http://schemas.microsoft.com/office/powerpoint/2010/main" val="2981704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21960BB-6CC3-4169-83AB-0FFAD5698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F8AA93F6-48F2-4AB5-9407-573FA1AD11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764554"/>
              </p:ext>
            </p:extLst>
          </p:nvPr>
        </p:nvGraphicFramePr>
        <p:xfrm>
          <a:off x="476307" y="2625183"/>
          <a:ext cx="8229600" cy="236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Диаграмма 7">
            <a:extLst>
              <a:ext uri="{FF2B5EF4-FFF2-40B4-BE49-F238E27FC236}">
                <a16:creationId xmlns:a16="http://schemas.microsoft.com/office/drawing/2014/main" id="{5DAAB398-CA4A-44BA-8D18-DFB98339113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05331011"/>
              </p:ext>
            </p:extLst>
          </p:nvPr>
        </p:nvGraphicFramePr>
        <p:xfrm>
          <a:off x="654727" y="4800600"/>
          <a:ext cx="8032073" cy="1920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6" name="Объект 4">
            <a:extLst>
              <a:ext uri="{FF2B5EF4-FFF2-40B4-BE49-F238E27FC236}">
                <a16:creationId xmlns:a16="http://schemas.microsoft.com/office/drawing/2014/main" id="{BA63E2FA-BC7A-4398-AF18-4FAF56DC883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686299"/>
              </p:ext>
            </p:extLst>
          </p:nvPr>
        </p:nvGraphicFramePr>
        <p:xfrm>
          <a:off x="409518" y="262984"/>
          <a:ext cx="8414120" cy="2362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BFB21AC1-0D0C-41B4-BDF5-C57C19C61281}"/>
              </a:ext>
            </a:extLst>
          </p:cNvPr>
          <p:cNvCxnSpPr/>
          <p:nvPr/>
        </p:nvCxnSpPr>
        <p:spPr>
          <a:xfrm>
            <a:off x="5562600" y="1371600"/>
            <a:ext cx="152400" cy="3810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E6AD7D22-F53C-4E11-A8DD-219826615039}"/>
              </a:ext>
            </a:extLst>
          </p:cNvPr>
          <p:cNvSpPr txBox="1"/>
          <p:nvPr/>
        </p:nvSpPr>
        <p:spPr>
          <a:xfrm>
            <a:off x="5715000" y="1371600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B050"/>
                </a:solidFill>
              </a:rPr>
              <a:t>1,4%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677CCC72-816B-406B-9354-F57800E816B5}"/>
              </a:ext>
            </a:extLst>
          </p:cNvPr>
          <p:cNvCxnSpPr/>
          <p:nvPr/>
        </p:nvCxnSpPr>
        <p:spPr>
          <a:xfrm flipV="1">
            <a:off x="7515868" y="1321237"/>
            <a:ext cx="64234" cy="381000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E811A25-0747-4942-B78F-F2508CB92551}"/>
              </a:ext>
            </a:extLst>
          </p:cNvPr>
          <p:cNvSpPr txBox="1"/>
          <p:nvPr/>
        </p:nvSpPr>
        <p:spPr>
          <a:xfrm>
            <a:off x="7580102" y="1143000"/>
            <a:ext cx="8018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FF0000"/>
                </a:solidFill>
              </a:rPr>
              <a:t>3,8%</a:t>
            </a:r>
          </a:p>
        </p:txBody>
      </p:sp>
    </p:spTree>
    <p:extLst>
      <p:ext uri="{BB962C8B-B14F-4D97-AF65-F5344CB8AC3E}">
        <p14:creationId xmlns:p14="http://schemas.microsoft.com/office/powerpoint/2010/main" val="1153793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2F52EC-AE43-4301-BCE1-657BE15B9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Autofit/>
          </a:bodyPr>
          <a:lstStyle/>
          <a:p>
            <a:pPr>
              <a:defRPr sz="1400" b="0" i="0" u="none" strike="noStrike" kern="1200" spc="0" baseline="0">
                <a:solidFill>
                  <a:prstClr val="black">
                    <a:lumMod val="65000"/>
                    <a:lumOff val="35000"/>
                  </a:prst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1. Оцените, пожалуйста, качество преподавания в филиале по  разделам?</a:t>
            </a:r>
            <a:br>
              <a:rPr lang="ru-RU" sz="14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</a:br>
            <a:r>
              <a:rPr lang="ru-RU" sz="14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2019-2020   /2020-2021/    2021/2022, %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C9394FA0-9F77-4190-9F8F-EE2A9E851E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605988"/>
              </p:ext>
            </p:extLst>
          </p:nvPr>
        </p:nvGraphicFramePr>
        <p:xfrm>
          <a:off x="381000" y="914401"/>
          <a:ext cx="3886200" cy="6049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653D917E-4D05-4237-9DC2-D94AD0F03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10" name="Диаграмма 9">
            <a:extLst>
              <a:ext uri="{FF2B5EF4-FFF2-40B4-BE49-F238E27FC236}">
                <a16:creationId xmlns:a16="http://schemas.microsoft.com/office/drawing/2014/main" id="{5794FB8E-F5C2-46D1-99F8-C7D9F01417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6559577"/>
              </p:ext>
            </p:extLst>
          </p:nvPr>
        </p:nvGraphicFramePr>
        <p:xfrm>
          <a:off x="4301490" y="990600"/>
          <a:ext cx="4724400" cy="6049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84419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114E2E82-425F-4C02-A2DC-C50505A0C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AAD953E3-3A50-4AA8-86CD-F4A454AACB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69075"/>
            <a:ext cx="7620000" cy="597460"/>
          </a:xfrm>
          <a:prstGeom prst="rect">
            <a:avLst/>
          </a:prstGeom>
        </p:spPr>
      </p:pic>
      <p:graphicFrame>
        <p:nvGraphicFramePr>
          <p:cNvPr id="7" name="Таблица 6">
            <a:extLst>
              <a:ext uri="{FF2B5EF4-FFF2-40B4-BE49-F238E27FC236}">
                <a16:creationId xmlns:a16="http://schemas.microsoft.com/office/drawing/2014/main" id="{A1F0BD33-B805-4430-8FF9-AA414D6D97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3428780"/>
              </p:ext>
            </p:extLst>
          </p:nvPr>
        </p:nvGraphicFramePr>
        <p:xfrm>
          <a:off x="0" y="2557451"/>
          <a:ext cx="9144001" cy="23624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6294">
                  <a:extLst>
                    <a:ext uri="{9D8B030D-6E8A-4147-A177-3AD203B41FA5}">
                      <a16:colId xmlns:a16="http://schemas.microsoft.com/office/drawing/2014/main" val="1865105979"/>
                    </a:ext>
                  </a:extLst>
                </a:gridCol>
                <a:gridCol w="3412311">
                  <a:extLst>
                    <a:ext uri="{9D8B030D-6E8A-4147-A177-3AD203B41FA5}">
                      <a16:colId xmlns:a16="http://schemas.microsoft.com/office/drawing/2014/main" val="2866765021"/>
                    </a:ext>
                  </a:extLst>
                </a:gridCol>
                <a:gridCol w="548597">
                  <a:extLst>
                    <a:ext uri="{9D8B030D-6E8A-4147-A177-3AD203B41FA5}">
                      <a16:colId xmlns:a16="http://schemas.microsoft.com/office/drawing/2014/main" val="3025266914"/>
                    </a:ext>
                  </a:extLst>
                </a:gridCol>
                <a:gridCol w="804198">
                  <a:extLst>
                    <a:ext uri="{9D8B030D-6E8A-4147-A177-3AD203B41FA5}">
                      <a16:colId xmlns:a16="http://schemas.microsoft.com/office/drawing/2014/main" val="2310692426"/>
                    </a:ext>
                  </a:extLst>
                </a:gridCol>
                <a:gridCol w="589174">
                  <a:extLst>
                    <a:ext uri="{9D8B030D-6E8A-4147-A177-3AD203B41FA5}">
                      <a16:colId xmlns:a16="http://schemas.microsoft.com/office/drawing/2014/main" val="610811271"/>
                    </a:ext>
                  </a:extLst>
                </a:gridCol>
                <a:gridCol w="740226">
                  <a:extLst>
                    <a:ext uri="{9D8B030D-6E8A-4147-A177-3AD203B41FA5}">
                      <a16:colId xmlns:a16="http://schemas.microsoft.com/office/drawing/2014/main" val="3585652432"/>
                    </a:ext>
                  </a:extLst>
                </a:gridCol>
                <a:gridCol w="566060">
                  <a:extLst>
                    <a:ext uri="{9D8B030D-6E8A-4147-A177-3AD203B41FA5}">
                      <a16:colId xmlns:a16="http://schemas.microsoft.com/office/drawing/2014/main" val="226270930"/>
                    </a:ext>
                  </a:extLst>
                </a:gridCol>
                <a:gridCol w="826855">
                  <a:extLst>
                    <a:ext uri="{9D8B030D-6E8A-4147-A177-3AD203B41FA5}">
                      <a16:colId xmlns:a16="http://schemas.microsoft.com/office/drawing/2014/main" val="1148898135"/>
                    </a:ext>
                  </a:extLst>
                </a:gridCol>
                <a:gridCol w="479431">
                  <a:extLst>
                    <a:ext uri="{9D8B030D-6E8A-4147-A177-3AD203B41FA5}">
                      <a16:colId xmlns:a16="http://schemas.microsoft.com/office/drawing/2014/main" val="430193995"/>
                    </a:ext>
                  </a:extLst>
                </a:gridCol>
                <a:gridCol w="870855">
                  <a:extLst>
                    <a:ext uri="{9D8B030D-6E8A-4147-A177-3AD203B41FA5}">
                      <a16:colId xmlns:a16="http://schemas.microsoft.com/office/drawing/2014/main" val="4153318237"/>
                    </a:ext>
                  </a:extLst>
                </a:gridCol>
              </a:tblGrid>
              <a:tr h="227775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2020-2021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Лекции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Семинары/ Практики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86035"/>
                  </a:ext>
                </a:extLst>
              </a:tr>
              <a:tr h="227775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удовлетворен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не 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не 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664581"/>
                  </a:ext>
                </a:extLst>
              </a:tr>
              <a:tr h="287906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Содержанием занятий по учебным дисциплинам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626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95,0%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5,0%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633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96,1%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3,9%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0894489"/>
                  </a:ext>
                </a:extLst>
              </a:tr>
              <a:tr h="45554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Обеспеченностью программами и учебниками по учебным дисциплинам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608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92,3%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614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93,2%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6,8%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912283"/>
                  </a:ext>
                </a:extLst>
              </a:tr>
              <a:tr h="34548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Использованием элементов наглядности и технических средств обучения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601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91,2%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8,8%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92,4%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7,6%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311266"/>
                  </a:ext>
                </a:extLst>
              </a:tr>
              <a:tr h="34548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Информированностью об изменениях в организации учебного процесса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93,0%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7,0%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93,0%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7,0%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298618"/>
                  </a:ext>
                </a:extLst>
              </a:tr>
              <a:tr h="47247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Процессом обучения в целом (использование способов и средств обучения)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94,7%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5,3%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94,5%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5,5%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8347300"/>
                  </a:ext>
                </a:extLst>
              </a:tr>
            </a:tbl>
          </a:graphicData>
        </a:graphic>
      </p:graphicFrame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id="{FCBC97EA-5717-4ED8-9DB8-A4A7FA596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88582"/>
              </p:ext>
            </p:extLst>
          </p:nvPr>
        </p:nvGraphicFramePr>
        <p:xfrm>
          <a:off x="0" y="4783200"/>
          <a:ext cx="9144000" cy="2055404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306294">
                  <a:extLst>
                    <a:ext uri="{9D8B030D-6E8A-4147-A177-3AD203B41FA5}">
                      <a16:colId xmlns:a16="http://schemas.microsoft.com/office/drawing/2014/main" val="1865105979"/>
                    </a:ext>
                  </a:extLst>
                </a:gridCol>
                <a:gridCol w="3412309">
                  <a:extLst>
                    <a:ext uri="{9D8B030D-6E8A-4147-A177-3AD203B41FA5}">
                      <a16:colId xmlns:a16="http://schemas.microsoft.com/office/drawing/2014/main" val="2866765021"/>
                    </a:ext>
                  </a:extLst>
                </a:gridCol>
                <a:gridCol w="548597">
                  <a:extLst>
                    <a:ext uri="{9D8B030D-6E8A-4147-A177-3AD203B41FA5}">
                      <a16:colId xmlns:a16="http://schemas.microsoft.com/office/drawing/2014/main" val="3025266914"/>
                    </a:ext>
                  </a:extLst>
                </a:gridCol>
                <a:gridCol w="804198">
                  <a:extLst>
                    <a:ext uri="{9D8B030D-6E8A-4147-A177-3AD203B41FA5}">
                      <a16:colId xmlns:a16="http://schemas.microsoft.com/office/drawing/2014/main" val="2310692426"/>
                    </a:ext>
                  </a:extLst>
                </a:gridCol>
                <a:gridCol w="589173">
                  <a:extLst>
                    <a:ext uri="{9D8B030D-6E8A-4147-A177-3AD203B41FA5}">
                      <a16:colId xmlns:a16="http://schemas.microsoft.com/office/drawing/2014/main" val="610811271"/>
                    </a:ext>
                  </a:extLst>
                </a:gridCol>
                <a:gridCol w="740229">
                  <a:extLst>
                    <a:ext uri="{9D8B030D-6E8A-4147-A177-3AD203B41FA5}">
                      <a16:colId xmlns:a16="http://schemas.microsoft.com/office/drawing/2014/main" val="3585652432"/>
                    </a:ext>
                  </a:extLst>
                </a:gridCol>
                <a:gridCol w="566056">
                  <a:extLst>
                    <a:ext uri="{9D8B030D-6E8A-4147-A177-3AD203B41FA5}">
                      <a16:colId xmlns:a16="http://schemas.microsoft.com/office/drawing/2014/main" val="226270930"/>
                    </a:ext>
                  </a:extLst>
                </a:gridCol>
                <a:gridCol w="826856">
                  <a:extLst>
                    <a:ext uri="{9D8B030D-6E8A-4147-A177-3AD203B41FA5}">
                      <a16:colId xmlns:a16="http://schemas.microsoft.com/office/drawing/2014/main" val="1148898135"/>
                    </a:ext>
                  </a:extLst>
                </a:gridCol>
                <a:gridCol w="479430">
                  <a:extLst>
                    <a:ext uri="{9D8B030D-6E8A-4147-A177-3AD203B41FA5}">
                      <a16:colId xmlns:a16="http://schemas.microsoft.com/office/drawing/2014/main" val="430193995"/>
                    </a:ext>
                  </a:extLst>
                </a:gridCol>
                <a:gridCol w="870858">
                  <a:extLst>
                    <a:ext uri="{9D8B030D-6E8A-4147-A177-3AD203B41FA5}">
                      <a16:colId xmlns:a16="http://schemas.microsoft.com/office/drawing/2014/main" val="4153318237"/>
                    </a:ext>
                  </a:extLst>
                </a:gridCol>
              </a:tblGrid>
              <a:tr h="226072">
                <a:tc row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2019-2020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Лекции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Семинары/ Практики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986035"/>
                  </a:ext>
                </a:extLst>
              </a:tr>
              <a:tr h="226072"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удовлетворен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не 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не 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6664581"/>
                  </a:ext>
                </a:extLst>
              </a:tr>
              <a:tr h="226072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Содержанием занятий по учебным дисциплинам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618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</a:rPr>
                        <a:t>97,6</a:t>
                      </a:r>
                      <a:r>
                        <a:rPr lang="ru-RU" sz="1000" dirty="0">
                          <a:effectLst/>
                        </a:rPr>
                        <a:t>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2,4%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95,7%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4,3%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50894489"/>
                  </a:ext>
                </a:extLst>
              </a:tr>
              <a:tr h="24273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Обеспеченностью программами и учебниками по учебным дисциплинам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93,4%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6.6%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90,7%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kern="1200" dirty="0">
                          <a:solidFill>
                            <a:schemeClr val="dk1"/>
                          </a:solidFill>
                          <a:effectLst/>
                        </a:rPr>
                        <a:t>9,3%</a:t>
                      </a:r>
                    </a:p>
                    <a:p>
                      <a:pPr marL="0" algn="ctr" defTabSz="914400" rtl="0" eaLnBrk="1" latinLnBrk="0" hangingPunct="1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ru-RU" sz="10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34912283"/>
                  </a:ext>
                </a:extLst>
              </a:tr>
              <a:tr h="24601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Использованием элементов наглядности и технических средств обучения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91,8%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8,2%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90,4%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9,6%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311266"/>
                  </a:ext>
                </a:extLst>
              </a:tr>
              <a:tr h="26324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Информированностью об изменениях в организации учебного процесса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581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91,80%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8,2%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577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91,2%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8,8%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85298618"/>
                  </a:ext>
                </a:extLst>
              </a:tr>
              <a:tr h="184085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Процессом обучения в целом (использование способов и средств обучения)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603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95,3%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30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4,7%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595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94%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6%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18347300"/>
                  </a:ext>
                </a:extLst>
              </a:tr>
            </a:tbl>
          </a:graphicData>
        </a:graphic>
      </p:graphicFrame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3DC9A2DD-C6A9-4845-98E0-8D6D94E9B2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96356"/>
              </p:ext>
            </p:extLst>
          </p:nvPr>
        </p:nvGraphicFramePr>
        <p:xfrm>
          <a:off x="11429" y="766535"/>
          <a:ext cx="9132568" cy="1867996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73377">
                  <a:extLst>
                    <a:ext uri="{9D8B030D-6E8A-4147-A177-3AD203B41FA5}">
                      <a16:colId xmlns:a16="http://schemas.microsoft.com/office/drawing/2014/main" val="2127964764"/>
                    </a:ext>
                  </a:extLst>
                </a:gridCol>
                <a:gridCol w="3348994">
                  <a:extLst>
                    <a:ext uri="{9D8B030D-6E8A-4147-A177-3AD203B41FA5}">
                      <a16:colId xmlns:a16="http://schemas.microsoft.com/office/drawing/2014/main" val="348217723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97580100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505465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69321642"/>
                    </a:ext>
                  </a:extLst>
                </a:gridCol>
                <a:gridCol w="1371597">
                  <a:extLst>
                    <a:ext uri="{9D8B030D-6E8A-4147-A177-3AD203B41FA5}">
                      <a16:colId xmlns:a16="http://schemas.microsoft.com/office/drawing/2014/main" val="3835899744"/>
                    </a:ext>
                  </a:extLst>
                </a:gridCol>
              </a:tblGrid>
              <a:tr h="26037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2021-2022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не удовлетворен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6633615"/>
                  </a:ext>
                </a:extLst>
              </a:tr>
              <a:tr h="260373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Содержанием занятий по учебным дисциплинам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617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94,8%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6541018"/>
                  </a:ext>
                </a:extLst>
              </a:tr>
              <a:tr h="2932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Обеспеченностью программами и учебниками по учебным дисциплинам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587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90,2%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9,8%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9269682"/>
                  </a:ext>
                </a:extLst>
              </a:tr>
              <a:tr h="2932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Использованием элементов наглядности и технических средств обучения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573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88,0%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78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12,0%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63114134"/>
                  </a:ext>
                </a:extLst>
              </a:tr>
              <a:tr h="293204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Информированностью об изменениях в организации учебного процесса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597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91,7%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54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8,3%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18212894"/>
                  </a:ext>
                </a:extLst>
              </a:tr>
              <a:tr h="39055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>
                          <a:effectLst/>
                        </a:rPr>
                        <a:t>Процессом обучения в целом (использование способов и средств обучения)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619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95,1%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32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000" dirty="0">
                          <a:effectLst/>
                        </a:rPr>
                        <a:t>4,9%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3764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9811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31D55286-786F-4804-AFAE-5E4CA8389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141388D7-5670-484E-B910-59099D41A6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59710932"/>
              </p:ext>
            </p:extLst>
          </p:nvPr>
        </p:nvGraphicFramePr>
        <p:xfrm>
          <a:off x="152400" y="136525"/>
          <a:ext cx="8839200" cy="65849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51508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15C60282-F8BB-4C95-A956-902524B4F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0627605"/>
              </p:ext>
            </p:extLst>
          </p:nvPr>
        </p:nvGraphicFramePr>
        <p:xfrm>
          <a:off x="152400" y="228599"/>
          <a:ext cx="8839200" cy="6492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DF227E1-67AD-4912-B881-5E865D770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1689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0EDFF6F3-2EA6-445E-916E-83BB8F94394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8839860"/>
              </p:ext>
            </p:extLst>
          </p:nvPr>
        </p:nvGraphicFramePr>
        <p:xfrm>
          <a:off x="152400" y="136525"/>
          <a:ext cx="8839200" cy="6584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A05A60F3-8CFC-4977-B78B-2C4FF7018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9</a:t>
            </a:fld>
            <a:endParaRPr lang="en-US"/>
          </a:p>
        </p:txBody>
      </p:sp>
      <p:cxnSp>
        <p:nvCxnSpPr>
          <p:cNvPr id="3" name="Прямая со стрелкой 2">
            <a:extLst>
              <a:ext uri="{FF2B5EF4-FFF2-40B4-BE49-F238E27FC236}">
                <a16:creationId xmlns:a16="http://schemas.microsoft.com/office/drawing/2014/main" id="{92CCDA3C-4369-459A-8A59-4760079752B8}"/>
              </a:ext>
            </a:extLst>
          </p:cNvPr>
          <p:cNvCxnSpPr>
            <a:cxnSpLocks/>
          </p:cNvCxnSpPr>
          <p:nvPr/>
        </p:nvCxnSpPr>
        <p:spPr>
          <a:xfrm flipV="1">
            <a:off x="2209800" y="990600"/>
            <a:ext cx="0" cy="6096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89264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8020</TotalTime>
  <Words>1992</Words>
  <Application>Microsoft Office PowerPoint</Application>
  <PresentationFormat>Экран (4:3)</PresentationFormat>
  <Paragraphs>668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7" baseType="lpstr">
      <vt:lpstr>Arial</vt:lpstr>
      <vt:lpstr>Arial Narrow</vt:lpstr>
      <vt:lpstr>Calibri</vt:lpstr>
      <vt:lpstr>Times New Roman</vt:lpstr>
      <vt:lpstr>Wingdings</vt:lpstr>
      <vt:lpstr>Тема Office</vt:lpstr>
      <vt:lpstr>Презентация PowerPoint</vt:lpstr>
      <vt:lpstr>Презентация PowerPoint</vt:lpstr>
      <vt:lpstr>Организация анкетирования</vt:lpstr>
      <vt:lpstr>Презентация PowerPoint</vt:lpstr>
      <vt:lpstr>1. Оцените, пожалуйста, качество преподавания в филиале по  разделам? 2019-2020   /2020-2021/    2021/2022, %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6. Оцените Вашу удовлетворенность работой библиотеки института (удовлетворен, неудовлетворен) ? 2021-2022</vt:lpstr>
      <vt:lpstr>7. Имеется ли в вузе свободный доступ к интерактивным ресурсам?</vt:lpstr>
      <vt:lpstr>8. Имеется ли в филиале возможность получения дополнительных видов подготовки?</vt:lpstr>
      <vt:lpstr>8. Имеется ли в филиале возможность получения дополнительных видов подготовки? 2021-2022</vt:lpstr>
      <vt:lpstr>9. Удовлетворены ли Вы открытостью, полнотой и доступностью информации о деятельности организации, размещенной на официальном сайте, информационных стендах в помещении организации?</vt:lpstr>
      <vt:lpstr>10. Удовлетворены ли Вы комфортностью условий предоставления услуг в организации: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Тенюнина Инна Александровна</dc:creator>
  <cp:lastModifiedBy>Тенюнина Инна Александровна</cp:lastModifiedBy>
  <cp:revision>113</cp:revision>
  <cp:lastPrinted>2022-06-22T04:40:45Z</cp:lastPrinted>
  <dcterms:created xsi:type="dcterms:W3CDTF">2021-06-09T12:01:43Z</dcterms:created>
  <dcterms:modified xsi:type="dcterms:W3CDTF">2023-04-18T09:31:44Z</dcterms:modified>
</cp:coreProperties>
</file>